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0"/>
  </p:notesMasterIdLst>
  <p:handoutMasterIdLst>
    <p:handoutMasterId r:id="rId21"/>
  </p:handoutMasterIdLst>
  <p:sldIdLst>
    <p:sldId id="1431" r:id="rId2"/>
    <p:sldId id="1750" r:id="rId3"/>
    <p:sldId id="1759" r:id="rId4"/>
    <p:sldId id="1767" r:id="rId5"/>
    <p:sldId id="1768" r:id="rId6"/>
    <p:sldId id="1747" r:id="rId7"/>
    <p:sldId id="1748" r:id="rId8"/>
    <p:sldId id="1735" r:id="rId9"/>
    <p:sldId id="1736" r:id="rId10"/>
    <p:sldId id="1738" r:id="rId11"/>
    <p:sldId id="1766" r:id="rId12"/>
    <p:sldId id="1769" r:id="rId13"/>
    <p:sldId id="1746" r:id="rId14"/>
    <p:sldId id="1753" r:id="rId15"/>
    <p:sldId id="1754" r:id="rId16"/>
    <p:sldId id="1740" r:id="rId17"/>
    <p:sldId id="1741" r:id="rId18"/>
    <p:sldId id="1611" r:id="rId19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2DD"/>
    <a:srgbClr val="FAEFD2"/>
    <a:srgbClr val="FFFFCC"/>
    <a:srgbClr val="FFEBEB"/>
    <a:srgbClr val="CCFF99"/>
    <a:srgbClr val="D9EAC4"/>
    <a:srgbClr val="FFECAF"/>
    <a:srgbClr val="CC0066"/>
    <a:srgbClr val="CC3399"/>
    <a:srgbClr val="C3E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8056" autoAdjust="0"/>
  </p:normalViewPr>
  <p:slideViewPr>
    <p:cSldViewPr>
      <p:cViewPr varScale="1">
        <p:scale>
          <a:sx n="110" d="100"/>
          <a:sy n="110" d="100"/>
        </p:scale>
        <p:origin x="158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2465C20-7EAF-4B3A-A9B9-3DDA3BDE0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2400"/>
            <a:ext cx="5438775" cy="444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54517AF-2A56-4EE6-A33D-44D6300B8B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>
              <a:latin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43D495-BD65-442B-B9DF-5115C0233913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68ECF2-BF6B-453C-9ACC-AF20B6F9BC9C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835DA4-4299-4A0E-858D-96648305DE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A242-C6FC-48AE-98DF-11214FB3A780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713D-B98E-4B75-AD43-6214A34CB5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1C245-6F8F-4B7D-B3C4-2D6FE42EC58A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370E0E-D787-4B39-BDD9-5F498962D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1803-8414-4FCE-828C-32884605D571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4E3C-89EC-4B13-A670-D8C86AB659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A7DCFA-6119-495E-A30C-E4BDD5E3A5BB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343AF-3295-4BFD-86D8-44FED5A67D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2F81-4536-4E2D-BDE5-02AB131C6C39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68E5-3334-43EA-881E-44F861599E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57FE-A627-4F53-83A5-968F3707A022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164C-69DD-4DBB-B186-768DF6C97A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750B2-16F7-4F67-B4C2-542A7029B743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4545-9E8B-40F9-B3AB-94EC69C0A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6A7E-6090-418E-A640-BB87621D70AF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F61E-11C0-4B5A-8F65-CE4A5C465D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B75D-7D3F-4E21-89E7-18083A59EEA8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D572-D162-4B61-8C64-EBA834E6C6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2D5D2E-1449-48BC-B1D9-09E33791384E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25A799-E18C-4192-AB8E-1F146E7FBF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9A09EE6-3207-407A-B527-75468C8DF34D}" type="datetime1">
              <a:rPr lang="pl-PL"/>
              <a:pPr>
                <a:defRPr/>
              </a:pPr>
              <a:t>22.06.2018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E8D4A4A-33FA-4CAC-A38B-09A7B47C5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1" r:id="rId2"/>
    <p:sldLayoutId id="2147483749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50" r:id="rId9"/>
    <p:sldLayoutId id="2147483747" r:id="rId10"/>
    <p:sldLayoutId id="2147483751" r:id="rId11"/>
  </p:sldLayoutIdLst>
  <p:transition spd="med">
    <p:fade thruBlk="1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.lizis@wup.kielce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11161" y="3076553"/>
            <a:ext cx="7189863" cy="306709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 FINANSOWANIA USŁUG ROZWOJOWYCH</a:t>
            </a: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REALIZACJA DZIAŁANIA 10.5 RPO WŚ</a:t>
            </a:r>
            <a:br>
              <a:rPr lang="pl-PL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Przystosowanie pracowników, przedsiębiorstw </a:t>
            </a: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przedsiębiorców do zmian </a:t>
            </a: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l-PL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6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Paweł Lulek</a:t>
            </a:r>
            <a:br>
              <a:rPr lang="pl-PL" sz="16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6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Kierownik Zespołu Komunikacji, Promocji Urzędu i Współpracy z Partnerami Rynku Pracy</a:t>
            </a:r>
            <a:endParaRPr lang="pl-PL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5484813" y="5510213"/>
            <a:ext cx="350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4E32BB2-DB03-4B24-8170-35C764C50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549" y="188640"/>
            <a:ext cx="8279086" cy="64623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POZIOM REFUNDACJI: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55688"/>
            <a:ext cx="7959725" cy="4597400"/>
          </a:xfrm>
        </p:spPr>
        <p:txBody>
          <a:bodyPr/>
          <a:lstStyle/>
          <a:p>
            <a:pPr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Poziom refundacji (dofinansowania) dla pojedynczej usługi rozwojowej (doradczej lub szkoleniowej) uzależniony jest od wielkości przedsiębiorstwa oraz przynależności do preferowanych grup docelowych oraz usług i może wynieść maksymalnie:</a:t>
            </a:r>
          </a:p>
          <a:p>
            <a:pPr lvl="0"/>
            <a:r>
              <a:rPr lang="pl-PL" sz="1800" dirty="0" err="1">
                <a:latin typeface="Times New Roman" pitchFamily="18" charset="0"/>
                <a:cs typeface="Times New Roman" pitchFamily="18" charset="0"/>
              </a:rPr>
              <a:t>samozatrudnieni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, mikro i małe przedsiębiorstwa - 80%, 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średnie przedsiębiorstwa - 50%, 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dla pracowników powyżej 50 roku życia – 80%, 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dla pracowników o niskich kwalifikacjach – 80%,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przedsiębiorstwa wysokiego wzrostu – 80%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przedsiębiorcy, którzy uzyskali wsparcie w postaci analizy potrzeb rozwojowych lub planów rozwoju w ramach działania 2.2. PO WER – 80%</a:t>
            </a:r>
          </a:p>
          <a:p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dla przedsiębiorstw prowadzących działalność w obszarach stanowiących inteligentne specjalizacje regionu </a:t>
            </a:r>
            <a:r>
              <a:rPr lang="pl-PL" sz="1800" dirty="0" err="1">
                <a:latin typeface="Times New Roman" pitchFamily="18" charset="0"/>
                <a:cs typeface="Times New Roman" pitchFamily="18" charset="0"/>
              </a:rPr>
              <a:t>t.j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: metalowo-odlewniczym, </a:t>
            </a:r>
            <a:r>
              <a:rPr lang="pl-PL" sz="1800" dirty="0" err="1">
                <a:latin typeface="Times New Roman" pitchFamily="18" charset="0"/>
                <a:cs typeface="Times New Roman" pitchFamily="18" charset="0"/>
              </a:rPr>
              <a:t>zasobooszczędnym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budownictwie, turystyce zdrowotnej i prozdrowotnej – 80%,</a:t>
            </a:r>
          </a:p>
          <a:p>
            <a:pPr lvl="0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dla przedsiębiorstw prowadzących działalność w branżach o najwyższym potencjale do tworzenia nowych miejsc pracy </a:t>
            </a:r>
            <a:r>
              <a:rPr lang="pl-PL" sz="1800" dirty="0" err="1">
                <a:latin typeface="Times New Roman" pitchFamily="18" charset="0"/>
                <a:cs typeface="Times New Roman" pitchFamily="18" charset="0"/>
              </a:rPr>
              <a:t>t.j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: metalurgicznej, maszynowej, odlewniczej, motoryzacyjnej, wydobywczej i przeróbki surowców skalnych, budowlanej oraz turystycznej  – 80%,</a:t>
            </a:r>
          </a:p>
          <a:p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POZIOM REFUNDACJI: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55688"/>
            <a:ext cx="7959725" cy="4597400"/>
          </a:xfrm>
        </p:spPr>
        <p:txBody>
          <a:bodyPr/>
          <a:lstStyle/>
          <a:p>
            <a:pPr lvl="0"/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dla przedsiębiorstw prowadzących działalność w sektorze określonym jako srebrny, biały lub zielony sektor – 80 %,</a:t>
            </a:r>
          </a:p>
          <a:p>
            <a:pPr>
              <a:buNone/>
            </a:pPr>
            <a:r>
              <a:rPr lang="pl-PL" sz="1400" b="1" dirty="0"/>
              <a:t>„</a:t>
            </a:r>
            <a:r>
              <a:rPr lang="pl-PL" sz="1400" b="1" i="1" dirty="0"/>
              <a:t>Białe miejsca pracy” </a:t>
            </a:r>
            <a:r>
              <a:rPr lang="pl-PL" sz="1400" i="1" dirty="0"/>
              <a:t>to stanowiska i/lub czynności podejmowane w lecznictwie, ochronie zdrowia (np. leczenie, opieka szpitalna, ambulatoryjna oraz rehabilitacja), farmaceutyce, </a:t>
            </a:r>
            <a:br>
              <a:rPr lang="pl-PL" sz="1400" i="1" dirty="0"/>
            </a:br>
            <a:r>
              <a:rPr lang="pl-PL" sz="1400" i="1" dirty="0"/>
              <a:t>w jednostkach </a:t>
            </a:r>
            <a:r>
              <a:rPr lang="pl-PL" sz="1400" i="1" dirty="0" err="1"/>
              <a:t>medyczno</a:t>
            </a:r>
            <a:r>
              <a:rPr lang="pl-PL" sz="1400" i="1" dirty="0"/>
              <a:t>–opiekuńczych (np. żłobek, hospicjum, dzienne domy opieki medycznej/ dzienne domy opiekuńczo-rehabilitacyjne oraz organizacje pozarządowe) </a:t>
            </a:r>
            <a:br>
              <a:rPr lang="pl-PL" sz="1400" i="1" dirty="0"/>
            </a:br>
            <a:r>
              <a:rPr lang="pl-PL" sz="1400" i="1" dirty="0"/>
              <a:t>i w usługach paramedycznych (ratownictwo drogowe, górskie, wodne) oraz w przemyśle produktów (wyrobów i usług) medycznych. Definicja wskazana w </a:t>
            </a:r>
            <a:r>
              <a:rPr lang="pl-PL" sz="1400" i="1" dirty="0" err="1"/>
              <a:t>opracowaniu:ANALIZA</a:t>
            </a:r>
            <a:r>
              <a:rPr lang="pl-PL" sz="1400" i="1" dirty="0"/>
              <a:t> ZAPOTRZEBOWANIA NA KSZTAŁCENIE W KIERUNKACH I ROZWIJANIE MIEJSC PRACY   </a:t>
            </a:r>
            <a:br>
              <a:rPr lang="pl-PL" sz="1400" i="1" dirty="0"/>
            </a:br>
            <a:r>
              <a:rPr lang="pl-PL" sz="1400" i="1" dirty="0"/>
              <a:t>W OBSZARZE „BIAŁEGO SEKTORA” W WOJEWÓDZTWIE ŚWIĘTOKRZYSKIM    </a:t>
            </a:r>
          </a:p>
          <a:p>
            <a:pPr>
              <a:buNone/>
            </a:pPr>
            <a:r>
              <a:rPr lang="pl-PL" sz="1400" b="1" i="1" dirty="0"/>
              <a:t>Srebrna gospodarka </a:t>
            </a:r>
            <a:r>
              <a:rPr lang="pl-PL" sz="1400" i="1" dirty="0"/>
              <a:t>(</a:t>
            </a:r>
            <a:r>
              <a:rPr lang="pl-PL" sz="1400" i="1" dirty="0" err="1"/>
              <a:t>silver</a:t>
            </a:r>
            <a:r>
              <a:rPr lang="pl-PL" sz="1400" i="1" dirty="0"/>
              <a:t> </a:t>
            </a:r>
            <a:r>
              <a:rPr lang="pl-PL" sz="1400" i="1" dirty="0" err="1"/>
              <a:t>economy</a:t>
            </a:r>
            <a:r>
              <a:rPr lang="pl-PL" sz="1400" i="1" dirty="0"/>
              <a:t>) to system ekonomiczny ukierunkowany na wykorzystanie potencjału osób starszych i uwzględniający ich potrzeby (Ministerstwo Pracy i Polityki Społecznej, Długofalowa polityka senioralna w Polsce na lata 2014-2020 w zarysie.)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400" b="1" i="1" dirty="0"/>
              <a:t>Zielone miejsca pracy </a:t>
            </a:r>
            <a:r>
              <a:rPr lang="pl-PL" sz="1400" i="1" dirty="0"/>
              <a:t>- Komisja Europejska definiuje jako wszelkie miejsca pracy, które są zależne od  środowiska naturalnego, bądź zostały stworzone, zamienione lub przekształcone (pod względem </a:t>
            </a:r>
            <a:r>
              <a:rPr lang="pl-PL" sz="1400" i="1" dirty="0" err="1"/>
              <a:t>ekologizacji</a:t>
            </a:r>
            <a:r>
              <a:rPr lang="pl-PL" sz="1400" i="1" dirty="0"/>
              <a:t> kwalifikacji, metod pracy, profilu stanowisk itd.) w procesie przechodzenia w kierunku bardziej ekologicznej gospodarki. Zwykle są one postrzegane jako miejsca pracy bezpośrednio związane z obszarem ochrony środowiska, sektorami obejmującymi takie działalności jak: ochrona powietrza, gleby, wód, krajobrazu, zarządzanie odpadami, oczyszczanie ścieków.</a:t>
            </a:r>
          </a:p>
          <a:p>
            <a:pPr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POZIOM REFUNDACJI: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55688"/>
            <a:ext cx="7959725" cy="4597400"/>
          </a:xfrm>
        </p:spPr>
        <p:txBody>
          <a:bodyPr/>
          <a:lstStyle/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usługi rozwojowe prowadzące do zdobycia kwalifikacji, o których mowa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art. 2 pkt 8 ustawy z dnia 22 grudnia 2015 roku o Zintegrowanym Systemie Kwalifikacji lub polegających na walidacji  o której mowa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art. 2 </a:t>
            </a:r>
            <a:r>
              <a:rPr lang="pl-PL" sz="1800" b="1" dirty="0" err="1">
                <a:latin typeface="Times New Roman" pitchFamily="18" charset="0"/>
                <a:cs typeface="Times New Roman" pitchFamily="18" charset="0"/>
              </a:rPr>
              <a:t>pkt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22 tej ustawy – 80%.</a:t>
            </a:r>
          </a:p>
          <a:p>
            <a:pPr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       (art.2 pkt.8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kwalifikacja – zestaw efektów uczenia się w zakresie wiedzy, umiejętności oraz kompetencji społecznych, nabytych w edukacji formalnej, edukacji </a:t>
            </a:r>
            <a:r>
              <a:rPr lang="pl-PL" sz="1600" dirty="0" err="1">
                <a:latin typeface="Times New Roman" pitchFamily="18" charset="0"/>
                <a:cs typeface="Times New Roman" pitchFamily="18" charset="0"/>
              </a:rPr>
              <a:t>pozaformalnej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600" dirty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lub poprzez uczenie się nieformalne, zgodnych z ustalonymi dla danej kwalifikacji wymaganiami, których osiągnięcie zostało sprawdzone w walidacji oraz formalnie potwierdzone przez uprawniony podmiot certyfikujący;</a:t>
            </a:r>
          </a:p>
          <a:p>
            <a:pPr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       art.2 pkt.22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walidacja – sprawdzenie, czy osoba ubiegająca się o nadanie określonej kwalifikacji, niezależnie od sposobu uczenia się tej osoby, osiągnęła wyodrębnioną część lub całość efektów uczenia się wymaganych dla tej kwalifikacji;</a:t>
            </a:r>
          </a:p>
          <a:p>
            <a:pPr>
              <a:buNone/>
            </a:pP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990571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Zasady refundacji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Poziomy refundacji poniesionych kosztów nie sumują się. Przewiduje sie zastosowanie najkorzystniejszego poziomu refundacji dla przedsiębiorstwa.</a:t>
            </a:r>
          </a:p>
          <a:p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Wartość dofinansowania pojedynczej usługi rozwojowej dla jednego uczestnika indywidualnego projektu PSF nie może przekroczyć kwoty 6000 zł bez względu na poziom dofinansowania kosztów usługi rozwojowej.</a:t>
            </a:r>
          </a:p>
          <a:p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Maksymalna wartość dofinansowania dla jednego uczestnika instytucjonalnego wynosi 60 000 PLN na cały okres projektu realizowanego w ramach PSF.</a:t>
            </a:r>
          </a:p>
          <a:p>
            <a:endParaRPr lang="pl-PL" sz="2200" dirty="0"/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Zasady refundacji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l-PL" sz="1700" b="1" dirty="0">
                <a:latin typeface="Times New Roman" pitchFamily="18" charset="0"/>
                <a:cs typeface="Times New Roman" pitchFamily="18" charset="0"/>
              </a:rPr>
              <a:t>Dofinansowanie usługi rozwojowej jest możliwe w przypadku, gdy zostały spełnione łącznie co najmniej poniższe warunki: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umowa wsparcia została podpisana przed rozpoczęciem realizacji usług/i;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usługa rozwojowa została wybrana za pośrednictwem BUR;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zgłoszenie na usługę rozwojową zostało zrealizowane za pośrednictwem BUR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wydatek został rzeczywiście poniesiony na zakup usługi rozwojowej;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wydatek został prawidłowo udokumentowany;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usługa rozwojowa została zrealizowana zgodnie z </a:t>
            </a:r>
            <a:r>
              <a:rPr lang="pl-PL" sz="17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Założeniami PSF, </a:t>
            </a:r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umową wsparcia, Kartą Usługi oraz zgodnie z Ustawą </a:t>
            </a:r>
            <a:b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Zintegrowanym Systemie Kwalifikacji, jeśli dotyczy usług rozwojowych prowadzących do zdobycia kwalifikacji  lub polegających na walidacji, o których mowa w art. 2 pkt. 8 lub w art.2 pkt.22 tej ustawy.</a:t>
            </a:r>
          </a:p>
          <a:p>
            <a:pPr lvl="1"/>
            <a:r>
              <a:rPr lang="pl-PL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usługa zakończyła się wypełnieniem ankiety oceniającej usługi rozwojowej, zgodnie z Systemem Oceny Usług Rozwojowych.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Pomoc publiczna/pomoc de </a:t>
            </a:r>
            <a:r>
              <a:rPr lang="pl-PL" sz="3200" dirty="0" err="1"/>
              <a:t>minimis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Pomoc publiczna oraz pomoc de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projekcie PSF są udzielane zgodnie z zasadami określonymi w odrębnych przepisach krajowych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i unijnych,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 przypadku, gdy przedsiębiorca przekroczył dozwolony limit pomocy de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jest mu udzielana pomoc publiczna na szkolenia lub pomoc publiczna na usługi doradcze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WYKLUCZA…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Symbol zastępczy zawartości 4"/>
          <p:cNvSpPr>
            <a:spLocks noGrp="1"/>
          </p:cNvSpPr>
          <p:nvPr>
            <p:ph idx="1"/>
          </p:nvPr>
        </p:nvSpPr>
        <p:spPr>
          <a:xfrm>
            <a:off x="190500" y="982663"/>
            <a:ext cx="7959725" cy="5403890"/>
          </a:xfrm>
        </p:spPr>
        <p:txBody>
          <a:bodyPr/>
          <a:lstStyle/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ramach projektu PSF nie jest możliwa refundacja kosztów usługi rozwojowej, która </a:t>
            </a:r>
            <a:r>
              <a:rPr lang="pl-PL" sz="1800" b="1" dirty="0" err="1">
                <a:latin typeface="Times New Roman" pitchFamily="18" charset="0"/>
                <a:cs typeface="Times New Roman" pitchFamily="18" charset="0"/>
              </a:rPr>
              <a:t>m.in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zasad realizacji przedsięwzięć w formule Partnerstwa publiczno - prywatnego oraz przygotowania oferty do przedsięwzięcia realizowanego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formule PPP oraz procesu negocjacji;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świadczona przez podmiot, z którym przedsiębiorstwo jest powiązane kapitałowo lub osobowo, przy czym przez powiązania kapitałowe lub osobowe rozumie się w szczególności:</a:t>
            </a:r>
          </a:p>
          <a:p>
            <a:pPr lvl="2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udział w spółce jako wspólnik spółki cywilnej lub spółki osobowej,</a:t>
            </a:r>
          </a:p>
          <a:p>
            <a:pPr lvl="2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posiadanie co najmniej 10% udziałów lub akcji spółki,</a:t>
            </a:r>
          </a:p>
          <a:p>
            <a:pPr lvl="2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pełnienie funkcji członka organu nadzorczego lub zarządzającego, prokurenta lub pełnomocnika,</a:t>
            </a:r>
          </a:p>
          <a:p>
            <a:pPr lvl="2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pozostawanie w stosunku prawnym lub faktycznym, który może budzić uzasadnione wątpliwości co do bezstronności w wyborze podmiotu świadczącego usługę rozwojową, w szczególności pozostawanie w związku małżeńskim, w stosunku pokrewieństwa lub powinowactwa w linii prostej, pokrewieństwa lub powinowactwa w linii bocznej lub w stosunku przysposobienia, opieki lub kurateli;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WYKLUCZA…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92168"/>
            <a:ext cx="7959725" cy="4819716"/>
          </a:xfrm>
        </p:spPr>
        <p:txBody>
          <a:bodyPr/>
          <a:lstStyle/>
          <a:p>
            <a:pPr lvl="1">
              <a:buNone/>
            </a:pPr>
            <a:r>
              <a:rPr lang="pl-PL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ramach projektu PSF nie jest możliwa refundacja kosztów usługi rozwojowej, która m.in. (c.d.):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funkcjonowania na rynku zamówień publicznych oraz wdrażania strategii wejścia na zagraniczne rynki zamówień publicznych;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obejmuje koszty  niezwiązane bezpośrednio z usługą rozwojową,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szczególności koszty środków trwałych przekazywanych przedsiębiorcom lub ich pracownikom,, koszty dojazdu i zakwaterowania związane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realizowaną usługą rozwojową,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wyłączeniem kosztów niezbędnych do zakwaterowania pracowników 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niepełnosprawnościami wydelegowanych przez przedsiębiorstwo do udziału w usłudze rozwojowej, adekwatnych do faktycznych potrzeb osób </a:t>
            </a:r>
            <a:b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niepełnosprawnościami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kosztów usługi rozwojowej, której obowiązek przeprowadzenia na zajmowanym stanowisku pracy wynika z odrębnych przepisów prawa;</a:t>
            </a:r>
          </a:p>
          <a:p>
            <a:pPr lvl="1"/>
            <a:r>
              <a:rPr lang="pl-PL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kosztów realizacji seminariów i konferencji.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0440" y="1128681"/>
            <a:ext cx="7850295" cy="58420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pl-PL" sz="3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4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DZIĘKUJĘ ZA UWAGĘ</a:t>
            </a:r>
          </a:p>
          <a:p>
            <a:pPr algn="ctr" fontAlgn="auto">
              <a:spcAft>
                <a:spcPts val="0"/>
              </a:spcAft>
              <a:defRPr/>
            </a:pPr>
            <a:endParaRPr lang="pl-PL" sz="4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C3399"/>
                </a:solidFill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p.lulek@wup.kielce.pl</a:t>
            </a:r>
            <a:endParaRPr lang="pl-P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4819" name="Picture 2" descr="https://encrypted-tbn3.gstatic.com/images?q=tbn:ANd9GcR0kB7jXlFuB0RRi0gL18fUJiztUHSwICOIVU3dES8WDes3hsN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8225" y="4670425"/>
            <a:ext cx="37973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 – nowa formuła wsparcia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okresie programowania 2014 – 2020 wsparcie dla przedsiębiorstw i ich pracowników odbywać się będzie z wykorzystaniem Podmiotowego Systemu Finansowania usług rozwojowych (PSF).</a:t>
            </a: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PSF umożliwi przedsiębiorcom świadomy i swobodny wybór  usług rozwojowych, które służyć mają rozwojowi przedsiębiorstwa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i odpowiadać na jego potrzeby.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PSF będzie zintegrowany z Bazą Usług Rozwojowych  prowadzoną przez Polską Agencję Rozwoju Przedsiębiorczości. </a:t>
            </a: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Wsparcie dla przedsiębiorców i ich pracowników realizowane będzie w województwie świętokrzyskim w ramach Działania 10.5 RPO WŚ. Podmioty pełniące rolę operatorów w systemie zostaną wyłonione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procedurze konkursowej przeprowadzonej przez WUP.</a:t>
            </a:r>
          </a:p>
          <a:p>
            <a:r>
              <a:rPr lang="pl-PL" sz="1800" b="1" dirty="0">
                <a:latin typeface="Cambria" pitchFamily="18" charset="0"/>
                <a:cs typeface="Arial" pitchFamily="34" charset="0"/>
              </a:rPr>
              <a:t>Alokacja EFS na Działanie 10.5 na lata 2014-2020 - 15.000.000,00 EURO</a:t>
            </a:r>
          </a:p>
          <a:p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Warunkiem rozpoczęcia działań w ramach PSF było:</a:t>
            </a: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wdrożenie przez PARP systemu zapewnienia  odpowiedniej jakości usług rozwojowych w ramach prowadzonej Bazy Usług Rozwojowych – 25 sierpnia 2016 r.</a:t>
            </a:r>
          </a:p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niezbędne uregulowania prawne :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- Rozporządzenie Ministra Rozwoju z dnia 15 lipca 2016 roku zmieniające rozporządzenie w sprawie Krajowego Systemu usług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dla Małych i Średnich Przedsiębiorstw</a:t>
            </a:r>
          </a:p>
          <a:p>
            <a:pPr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 - Wytyczne w zakresie realizacji przedsięwzięć z udziałem środków Europejskiego Funduszu Społecznego w obszarze przystosowania przedsiębiorców i pracowników do zmian na lata 2014-2020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z 28 czerwca 2016 r.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     Dofinansowanie kosztów realizacji usług rozwojowych ze środków EFS w ramach projektu PSF jest możliwe wyłącznie na usługi rozwojowe wpisane do BUR za pomocą Karty Usługi przez podmioty świadczące usługi rozwojowe spełniające wymogi, o których mowa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 rozdziale 2 rozporządzenia Ministra Gospodarki z dnia 24 maja 2011 r. w sprawie Krajowego Systemu Usług dla Małych i Średnich Przedsiębiorstw. W ramach tego typu przedsięwzięć przedsiębiorstwa oraz ich pracownicy będą mogli realizować usługi dostępne w Bazie Usług Rozwojowych w tym: </a:t>
            </a:r>
          </a:p>
          <a:p>
            <a:pPr lvl="0"/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usługi rozwojowe dla przedsiębiorstw obejmujące np. doradztwo biznesowe, </a:t>
            </a:r>
            <a:r>
              <a:rPr lang="pl-PL" sz="1800" b="1" dirty="0" err="1">
                <a:latin typeface="Times New Roman" pitchFamily="18" charset="0"/>
                <a:cs typeface="Times New Roman" pitchFamily="18" charset="0"/>
              </a:rPr>
              <a:t>mentoring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, asystę w prowadzeniu działalności gospodarczej, </a:t>
            </a:r>
          </a:p>
          <a:p>
            <a:pPr lvl="0"/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usługi rozwojowe dla pracowników wspierające rozwój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i dostosowywanie kwalifikacji i kompetencji, zgodnie ze zdiagnozowanymi potrzebami przedsiębiorstwa (np. ogólne </a:t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i specjalistyczne szkolenia). 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9518" y="2011362"/>
            <a:ext cx="7239000" cy="4846638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Dofinansowanie kosztów usług rozwojowych odbywa się na zasadzie refundacji części poniesionych kosztów połączonej z promesą. Oznacza to, że przedsiębiorca będzie musiał zapłacić za wykonanie usługi rozwojowej wybranej w BUR, a następnie otrzyma dofinansowanie części poniesionych kosztów.</a:t>
            </a:r>
          </a:p>
          <a:p>
            <a:pPr lvl="0">
              <a:buFont typeface="Wingdings" pitchFamily="2" charset="2"/>
              <a:buChar char="q"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Operator  wyda, zgodnie z podpisaną z przedsiębiorcą umową wsparcia, promesę opiewającą na kwotę środków przysługującą danemu przedsiębiorcy. </a:t>
            </a:r>
          </a:p>
          <a:p>
            <a:pPr lvl="0">
              <a:buFont typeface="Wingdings" pitchFamily="2" charset="2"/>
              <a:buChar char="q"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Operator zobowiązuje się zarezerwować odpowiednią pulę środków do czasu wskazanego w umowie o przyznaniu wsparcia. </a:t>
            </a:r>
          </a:p>
          <a:p>
            <a:pPr lvl="0">
              <a:buFont typeface="Wingdings" pitchFamily="2" charset="2"/>
              <a:buChar char="q"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Dofinansowanie będzie mogło wynosić od 50% do 80% wartości brutto usługi zgodnie z określonymi poziomami refundacji.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1143000"/>
          </a:xfrm>
        </p:spPr>
        <p:txBody>
          <a:bodyPr/>
          <a:lstStyle/>
          <a:p>
            <a:r>
              <a:rPr lang="pl-PL" dirty="0"/>
              <a:t>Zasady funkcjonowania PSF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None/>
            </a:pPr>
            <a:r>
              <a:rPr lang="pl-PL" sz="1000" dirty="0"/>
              <a:t>Schemat funkcjonowania PSF</a:t>
            </a:r>
          </a:p>
        </p:txBody>
      </p:sp>
      <p:sp>
        <p:nvSpPr>
          <p:cNvPr id="5" name="Prostokąt 4"/>
          <p:cNvSpPr/>
          <p:nvPr/>
        </p:nvSpPr>
        <p:spPr>
          <a:xfrm>
            <a:off x="628595" y="2187558"/>
            <a:ext cx="1424007" cy="1789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dirty="0">
                <a:cs typeface="Times New Roman" pitchFamily="18" charset="0"/>
              </a:rPr>
              <a:t>DYSPONENT </a:t>
            </a:r>
          </a:p>
          <a:p>
            <a:r>
              <a:rPr lang="pl-PL" sz="1200" dirty="0">
                <a:cs typeface="Times New Roman" pitchFamily="18" charset="0"/>
              </a:rPr>
              <a:t>ŚRODKÓW FINANSOWYCH –</a:t>
            </a:r>
          </a:p>
          <a:p>
            <a:endParaRPr lang="pl-PL" sz="1200" dirty="0">
              <a:cs typeface="Times New Roman" pitchFamily="18" charset="0"/>
            </a:endParaRPr>
          </a:p>
          <a:p>
            <a:r>
              <a:rPr lang="pl-PL" sz="1200" b="1" dirty="0">
                <a:cs typeface="Times New Roman" pitchFamily="18" charset="0"/>
              </a:rPr>
              <a:t>Wojewódzki Urząd Pracy w Kielcach</a:t>
            </a:r>
            <a:r>
              <a:rPr lang="pl-PL" sz="1200" dirty="0">
                <a:cs typeface="Times New Roman" pitchFamily="18" charset="0"/>
              </a:rPr>
              <a:t> </a:t>
            </a:r>
          </a:p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563785" y="2187558"/>
            <a:ext cx="1241442" cy="1789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/>
              <a:t>Operator PSF -  Beneficjent</a:t>
            </a:r>
          </a:p>
          <a:p>
            <a:pPr algn="ctr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352921" y="2151045"/>
            <a:ext cx="1277955" cy="186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MMŚP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78571" y="2114532"/>
            <a:ext cx="1277955" cy="18986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BUR</a:t>
            </a:r>
          </a:p>
        </p:txBody>
      </p:sp>
      <p:sp>
        <p:nvSpPr>
          <p:cNvPr id="15" name="Strzałka w prawo 14"/>
          <p:cNvSpPr/>
          <p:nvPr/>
        </p:nvSpPr>
        <p:spPr>
          <a:xfrm>
            <a:off x="2089116" y="2698740"/>
            <a:ext cx="474668" cy="401642"/>
          </a:xfrm>
          <a:prstGeom prst="rightArrow">
            <a:avLst>
              <a:gd name="adj1" fmla="val 29302"/>
              <a:gd name="adj2" fmla="val 47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5667390" y="2771766"/>
            <a:ext cx="474668" cy="401642"/>
          </a:xfrm>
          <a:prstGeom prst="rightArrow">
            <a:avLst>
              <a:gd name="adj1" fmla="val 29302"/>
              <a:gd name="adj2" fmla="val 47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prawo 16"/>
          <p:cNvSpPr/>
          <p:nvPr/>
        </p:nvSpPr>
        <p:spPr>
          <a:xfrm>
            <a:off x="3841740" y="2698740"/>
            <a:ext cx="474668" cy="401642"/>
          </a:xfrm>
          <a:prstGeom prst="rightArrow">
            <a:avLst>
              <a:gd name="adj1" fmla="val 29302"/>
              <a:gd name="adj2" fmla="val 47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1687473" y="4341825"/>
            <a:ext cx="1096965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200" b="1" dirty="0"/>
          </a:p>
          <a:p>
            <a:pPr algn="ctr"/>
            <a:endParaRPr lang="pl-PL" sz="1200" b="1" dirty="0"/>
          </a:p>
          <a:p>
            <a:pPr algn="ctr"/>
            <a:r>
              <a:rPr lang="pl-PL" sz="1200" b="1" dirty="0"/>
              <a:t>Umowa o dofinansowanie</a:t>
            </a:r>
          </a:p>
          <a:p>
            <a:pPr algn="ctr"/>
            <a:endParaRPr lang="pl-PL" dirty="0"/>
          </a:p>
        </p:txBody>
      </p:sp>
      <p:sp>
        <p:nvSpPr>
          <p:cNvPr id="21" name="Prostokąt 20"/>
          <p:cNvSpPr/>
          <p:nvPr/>
        </p:nvSpPr>
        <p:spPr>
          <a:xfrm>
            <a:off x="3440097" y="4378338"/>
            <a:ext cx="1133478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200" b="1" dirty="0"/>
          </a:p>
          <a:p>
            <a:pPr algn="ctr"/>
            <a:r>
              <a:rPr lang="pl-PL" sz="1200" b="1" dirty="0"/>
              <a:t>Umowa wsparcia</a:t>
            </a:r>
          </a:p>
          <a:p>
            <a:pPr algn="ctr"/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5302260" y="4378338"/>
            <a:ext cx="1133478" cy="9509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200" dirty="0"/>
          </a:p>
          <a:p>
            <a:pPr algn="ctr"/>
            <a:r>
              <a:rPr lang="pl-PL" sz="1200" b="1" dirty="0"/>
              <a:t>Wybór usług rozwojowych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/>
              <a:t>Refundacja usług rozwojowych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884187" y="2149335"/>
            <a:ext cx="1716111" cy="13144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b="1" dirty="0"/>
          </a:p>
          <a:p>
            <a:r>
              <a:rPr lang="pl-PL" sz="1100" b="1" dirty="0"/>
              <a:t>MMŚP</a:t>
            </a:r>
          </a:p>
          <a:p>
            <a:r>
              <a:rPr lang="pl-PL" sz="1100" dirty="0"/>
              <a:t>rejestracja w BUR    złożenie wniosku o dofinansowanie usługi rozwojowej</a:t>
            </a:r>
          </a:p>
          <a:p>
            <a:pPr algn="ctr"/>
            <a:endParaRPr lang="pl-PL" sz="11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3221019" y="2149335"/>
            <a:ext cx="1825650" cy="13144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dirty="0"/>
          </a:p>
          <a:p>
            <a:r>
              <a:rPr lang="pl-PL" sz="1100" b="1" dirty="0"/>
              <a:t>OPERATOR</a:t>
            </a:r>
          </a:p>
          <a:p>
            <a:r>
              <a:rPr lang="pl-PL" sz="1100" dirty="0"/>
              <a:t>Diagnoza potrzeb</a:t>
            </a:r>
          </a:p>
          <a:p>
            <a:r>
              <a:rPr lang="pl-PL" sz="1100" dirty="0"/>
              <a:t>Weryfikacja wniosku o dofinansowanie usługi rozwojowej – kwalifikacja do projektu</a:t>
            </a:r>
          </a:p>
          <a:p>
            <a:pPr algn="ctr"/>
            <a:endParaRPr lang="pl-PL" sz="11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847673" y="3828933"/>
            <a:ext cx="1716111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b="1" dirty="0"/>
          </a:p>
          <a:p>
            <a:r>
              <a:rPr lang="pl-PL" sz="1100" b="1" dirty="0"/>
              <a:t>MMŚP</a:t>
            </a:r>
          </a:p>
          <a:p>
            <a:r>
              <a:rPr lang="pl-PL" sz="1100" dirty="0"/>
              <a:t>Wybór i realizacja usługi rozwojowej i jej ocena</a:t>
            </a:r>
          </a:p>
          <a:p>
            <a:pPr algn="ctr"/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3294045" y="3828933"/>
            <a:ext cx="17526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/>
              <a:t>MMŚP</a:t>
            </a:r>
          </a:p>
          <a:p>
            <a:r>
              <a:rPr lang="pl-PL" sz="1100" dirty="0"/>
              <a:t>Faktura - opłacenie usług</a:t>
            </a:r>
          </a:p>
          <a:p>
            <a:r>
              <a:rPr lang="pl-PL" sz="1100" dirty="0"/>
              <a:t>Ocena usługi</a:t>
            </a:r>
          </a:p>
          <a:p>
            <a:pPr algn="ctr"/>
            <a:endParaRPr lang="pl-PL" sz="1100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884187" y="5088238"/>
            <a:ext cx="1679598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/>
              <a:t>OPERATOR</a:t>
            </a:r>
          </a:p>
          <a:p>
            <a:r>
              <a:rPr lang="pl-PL" sz="1100" dirty="0"/>
              <a:t>Weryfikacja poprawności wniosku </a:t>
            </a:r>
          </a:p>
          <a:p>
            <a:pPr algn="ctr"/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21018" y="5089256"/>
            <a:ext cx="1716111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dirty="0"/>
          </a:p>
          <a:p>
            <a:r>
              <a:rPr lang="pl-PL" sz="1100" b="1" dirty="0"/>
              <a:t>OPERATOR</a:t>
            </a:r>
          </a:p>
          <a:p>
            <a:r>
              <a:rPr lang="pl-PL" sz="1100" dirty="0"/>
              <a:t>Refundacja kosztów realizacji usługi rozwojowej zgodnie z umową wsparcia</a:t>
            </a:r>
          </a:p>
          <a:p>
            <a:pPr algn="ctr"/>
            <a:endParaRPr lang="pl-PL" dirty="0"/>
          </a:p>
        </p:txBody>
      </p:sp>
      <p:cxnSp>
        <p:nvCxnSpPr>
          <p:cNvPr id="18" name="Łącznik prosty ze strzałką 17"/>
          <p:cNvCxnSpPr>
            <a:stCxn id="4" idx="3"/>
            <a:endCxn id="5" idx="1"/>
          </p:cNvCxnSpPr>
          <p:nvPr/>
        </p:nvCxnSpPr>
        <p:spPr>
          <a:xfrm>
            <a:off x="2600298" y="2806569"/>
            <a:ext cx="6207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stCxn id="5" idx="3"/>
            <a:endCxn id="6" idx="1"/>
          </p:cNvCxnSpPr>
          <p:nvPr/>
        </p:nvCxnSpPr>
        <p:spPr>
          <a:xfrm>
            <a:off x="5046669" y="2806569"/>
            <a:ext cx="62072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V="1">
            <a:off x="6558311" y="4603909"/>
            <a:ext cx="0" cy="286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łamany 33"/>
          <p:cNvCxnSpPr>
            <a:endCxn id="7" idx="0"/>
          </p:cNvCxnSpPr>
          <p:nvPr/>
        </p:nvCxnSpPr>
        <p:spPr>
          <a:xfrm rot="10800000" flipV="1">
            <a:off x="1705730" y="3587021"/>
            <a:ext cx="4882495" cy="2419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stCxn id="7" idx="3"/>
            <a:endCxn id="8" idx="1"/>
          </p:cNvCxnSpPr>
          <p:nvPr/>
        </p:nvCxnSpPr>
        <p:spPr>
          <a:xfrm>
            <a:off x="2563784" y="4286133"/>
            <a:ext cx="73026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>
            <a:stCxn id="8" idx="3"/>
            <a:endCxn id="9" idx="1"/>
          </p:cNvCxnSpPr>
          <p:nvPr/>
        </p:nvCxnSpPr>
        <p:spPr>
          <a:xfrm flipV="1">
            <a:off x="5046669" y="4282244"/>
            <a:ext cx="657233" cy="3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ze strzałką 78"/>
          <p:cNvCxnSpPr>
            <a:stCxn id="10" idx="3"/>
            <a:endCxn id="11" idx="1"/>
          </p:cNvCxnSpPr>
          <p:nvPr/>
        </p:nvCxnSpPr>
        <p:spPr>
          <a:xfrm>
            <a:off x="2563785" y="5545438"/>
            <a:ext cx="657233" cy="1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łamany 33"/>
          <p:cNvCxnSpPr>
            <a:endCxn id="10" idx="0"/>
          </p:cNvCxnSpPr>
          <p:nvPr/>
        </p:nvCxnSpPr>
        <p:spPr>
          <a:xfrm rot="10800000" flipV="1">
            <a:off x="1723986" y="4890748"/>
            <a:ext cx="4837972" cy="1974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Symbol zastępczy zawartości 138"/>
          <p:cNvSpPr>
            <a:spLocks noGrp="1"/>
          </p:cNvSpPr>
          <p:nvPr>
            <p:ph idx="1"/>
          </p:nvPr>
        </p:nvSpPr>
        <p:spPr>
          <a:xfrm>
            <a:off x="457200" y="1678706"/>
            <a:ext cx="7239000" cy="4846638"/>
          </a:xfrm>
        </p:spPr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5703902" y="3825044"/>
            <a:ext cx="1789137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/>
              <a:t>MMŚP</a:t>
            </a:r>
            <a:endParaRPr lang="pl-PL" sz="1100" dirty="0"/>
          </a:p>
          <a:p>
            <a:r>
              <a:rPr lang="pl-PL" sz="1100" dirty="0"/>
              <a:t>Złożenie do Operatora wniosku o refundację usługi rozwojowej</a:t>
            </a:r>
          </a:p>
          <a:p>
            <a:pPr algn="ctr"/>
            <a:endParaRPr lang="pl-PL" sz="1100" dirty="0"/>
          </a:p>
        </p:txBody>
      </p:sp>
      <p:cxnSp>
        <p:nvCxnSpPr>
          <p:cNvPr id="27" name="Łącznik prosty ze strzałką 26"/>
          <p:cNvCxnSpPr/>
          <p:nvPr/>
        </p:nvCxnSpPr>
        <p:spPr>
          <a:xfrm flipH="1" flipV="1">
            <a:off x="6588224" y="3322183"/>
            <a:ext cx="1" cy="262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 zaokrąglony 5"/>
          <p:cNvSpPr/>
          <p:nvPr/>
        </p:nvSpPr>
        <p:spPr>
          <a:xfrm>
            <a:off x="5667390" y="2149335"/>
            <a:ext cx="1825649" cy="13144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/>
              <a:t>OPERATOR</a:t>
            </a:r>
          </a:p>
          <a:p>
            <a:r>
              <a:rPr lang="pl-PL" sz="1100" dirty="0"/>
              <a:t>Akceptacja i zawarcie umowy wsparcia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ZADANIA OPERATORA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92200"/>
            <a:ext cx="7959725" cy="4597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z="2000" dirty="0"/>
              <a:t>  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Operator – podmiot wyłoniony w procedurze konkursowej do realizacji PSF w województwie świętokrzyskim,  odpowiedzialny </a:t>
            </a:r>
            <a:br>
              <a:rPr lang="pl-PL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w szczególności za: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opracowanie regulaminu oraz wzorów dokumentów niezbędnych do udzielania wsparcia,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prowadzenie punktów obsługi dla odbiorców wsparcia, pomoc w wyborze odpowiedniej usługi (diagnoza),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weryfikację możliwości dofinansowania usług rozwojowych dla przedsiębiorstwa,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podpisywanie umów określających warunki refundacji z przedsiębiorcami i wydawanie zaświadczeń o udzielonej pomocy de </a:t>
            </a:r>
            <a:r>
              <a:rPr lang="pl-PL" sz="1600" dirty="0" err="1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/pomocy publicznej,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pełnienie funkcji administratora regionalnego BUR (?),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monitoring i kontrolę uczestników projektów,</a:t>
            </a: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rozliczanie umów i wypłatę refundacji.</a:t>
            </a:r>
          </a:p>
          <a:p>
            <a:pPr lvl="0"/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wniesienie wkładu własnego w wysokości co najmniej 15 % wydatków kwalifikowanych projektu. Wkład własny w projekcie może stanowić koszt pojedynczej usługi rozwojowej </a:t>
            </a:r>
            <a:br>
              <a:rPr lang="pl-PL" sz="1600" dirty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 zakresie niedofinansowanym w projekcie.</a:t>
            </a:r>
          </a:p>
          <a:p>
            <a:pPr>
              <a:buNone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Operator nie może świadczyć usług rozwojowych w ramach projektu, którego jest beneficjentem.</a:t>
            </a:r>
          </a:p>
          <a:p>
            <a:pPr lvl="0"/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DO KOGO KIERUJEMY WSPARCIE:</a:t>
            </a:r>
            <a:br>
              <a:rPr lang="pl-PL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92200"/>
            <a:ext cx="7959725" cy="4597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Wsparcie w ramach projektu PSF (Działanie 10.5RPO WŚ) jest skierowane </a:t>
            </a:r>
            <a:r>
              <a:rPr lang="pl-PL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wyłącznie do mikro, małych i średnich przedsiębiorstw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, w rozumieniu art. 2 załącznika I do rozporządzenia Komisji (UE) nr 651/2014 oraz ich pracowników, posiadających siedzibę lub jednostkę organizacyjną na terenie województwa świętokrzyskiego.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Wsparcie skoncentrowane zostanie na :</a:t>
            </a:r>
          </a:p>
          <a:p>
            <a:pPr lvl="0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pracownikach powyżej 50 roku życia </a:t>
            </a:r>
          </a:p>
          <a:p>
            <a:pPr lvl="0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pracownikach o niskich kwalifikacjach</a:t>
            </a:r>
          </a:p>
          <a:p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przedsiębiorstwach prowadzących działalność:</a:t>
            </a:r>
          </a:p>
          <a:p>
            <a:pPr>
              <a:buNone/>
            </a:pP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 -   w obszarach stanowiących inteligentne specjalizacje regionu </a:t>
            </a:r>
            <a:r>
              <a:rPr lang="pl-PL" sz="1400" b="1" dirty="0" err="1">
                <a:latin typeface="Times New Roman" pitchFamily="18" charset="0"/>
                <a:cs typeface="Times New Roman" pitchFamily="18" charset="0"/>
              </a:rPr>
              <a:t>t.j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metalowo-odlewniczej, </a:t>
            </a:r>
            <a:r>
              <a:rPr lang="pl-PL" sz="1400" b="1" dirty="0" err="1">
                <a:latin typeface="Times New Roman" pitchFamily="18" charset="0"/>
                <a:cs typeface="Times New Roman" pitchFamily="18" charset="0"/>
              </a:rPr>
              <a:t>zasobooszczędnym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budownictwie, turystyce 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zdrowotnej i prozdrowotnej,</a:t>
            </a:r>
          </a:p>
          <a:p>
            <a:pPr>
              <a:buNone/>
            </a:pP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-    w branżach o najwyższym potencjale do tworzenia nowych miejsc pracy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l-PL" sz="1400" b="1" dirty="0" err="1">
                <a:latin typeface="Times New Roman" pitchFamily="18" charset="0"/>
                <a:cs typeface="Times New Roman" pitchFamily="18" charset="0"/>
              </a:rPr>
              <a:t>t.j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: metalurgicznej, maszynowej, odlewniczej, motoryzacyjnej, 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wydobywczej i przeróbki surowców skalnych, budowlanej oraz 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      turystycznej,</a:t>
            </a:r>
          </a:p>
          <a:p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określona jako srebrny, biały lub zielony sektor,</a:t>
            </a:r>
          </a:p>
          <a:p>
            <a:pPr lvl="0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przedsiębiorstwach wysokiego wzrostu</a:t>
            </a:r>
          </a:p>
          <a:p>
            <a:pPr lvl="0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przedsiębiorcach, którzy uzyskali wsparcie w postaci analizy potrzeb rozwojowych lub planów rozwoju w ramach działania 2.2. PO WER.</a:t>
            </a: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gaty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28773</TotalTime>
  <Words>786</Words>
  <Application>Microsoft Office PowerPoint</Application>
  <PresentationFormat>Pokaz na ekranie (4:3)</PresentationFormat>
  <Paragraphs>152</Paragraphs>
  <Slides>18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Cambria</vt:lpstr>
      <vt:lpstr>Times New Roman</vt:lpstr>
      <vt:lpstr>Trebuchet MS</vt:lpstr>
      <vt:lpstr>Wingdings</vt:lpstr>
      <vt:lpstr>Wingdings 2</vt:lpstr>
      <vt:lpstr>Bogaty</vt:lpstr>
      <vt:lpstr>         PODMIOTOWY SYSTEM  FINANSOWANIA USŁUG ROZWOJOWYCH   REALIZACJA DZIAŁANIA 10.5 RPO WŚ Przystosowanie pracowników, przedsiębiorstw  i przedsiębiorców do zmian     Paweł Lulek Kierownik Zespołu Komunikacji, Promocji Urzędu i Współpracy z Partnerami Rynku Pracy</vt:lpstr>
      <vt:lpstr>PODMIOTOWY SYSTEM FINANSOWANIA USŁUG ROZWOJOWYCH – nowa formuła wsparcia </vt:lpstr>
      <vt:lpstr>PODMIOTOWY SYSTEM FINANSOWANIA USŁUG ROZWOJOWYCH</vt:lpstr>
      <vt:lpstr>PODMIOTOWY SYSTEM FINANSOWANIA USŁUG ROZWOJOWYCH</vt:lpstr>
      <vt:lpstr>PODMIOTOWY SYSTEM FINANSOWANIA USŁUG ROZWOJOWYCH</vt:lpstr>
      <vt:lpstr>Zasady funkcjonowania PSF</vt:lpstr>
      <vt:lpstr>Refundacja usług rozwojowych</vt:lpstr>
      <vt:lpstr>PSF – ZADANIA OPERATORA </vt:lpstr>
      <vt:lpstr>PSF – DO KOGO KIERUJEMY WSPARCIE: </vt:lpstr>
      <vt:lpstr>PSF – POZIOM REFUNDACJI: </vt:lpstr>
      <vt:lpstr>PSF – POZIOM REFUNDACJI: </vt:lpstr>
      <vt:lpstr>PSF – POZIOM REFUNDACJI: </vt:lpstr>
      <vt:lpstr>PSF – Zasady refundacji</vt:lpstr>
      <vt:lpstr>PSF – Zasady refundacji</vt:lpstr>
      <vt:lpstr>Pomoc publiczna/pomoc de minimis</vt:lpstr>
      <vt:lpstr>PSF WYKLUCZA… </vt:lpstr>
      <vt:lpstr>PSF WYKLUCZA… </vt:lpstr>
      <vt:lpstr>Prezentacja programu PowerPoint</vt:lpstr>
    </vt:vector>
  </TitlesOfParts>
  <Company>WUP Kielce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WUP</dc:creator>
  <cp:lastModifiedBy>Dorota Fecek</cp:lastModifiedBy>
  <cp:revision>2811</cp:revision>
  <dcterms:created xsi:type="dcterms:W3CDTF">2006-10-19T09:43:25Z</dcterms:created>
  <dcterms:modified xsi:type="dcterms:W3CDTF">2018-06-22T10:35:26Z</dcterms:modified>
</cp:coreProperties>
</file>