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6" r:id="rId3"/>
    <p:sldId id="269" r:id="rId4"/>
    <p:sldId id="270" r:id="rId5"/>
    <p:sldId id="287" r:id="rId6"/>
    <p:sldId id="286" r:id="rId7"/>
    <p:sldId id="274" r:id="rId8"/>
    <p:sldId id="273" r:id="rId9"/>
    <p:sldId id="290" r:id="rId10"/>
    <p:sldId id="291" r:id="rId11"/>
    <p:sldId id="292" r:id="rId12"/>
    <p:sldId id="276" r:id="rId13"/>
    <p:sldId id="277" r:id="rId14"/>
    <p:sldId id="278" r:id="rId15"/>
    <p:sldId id="279" r:id="rId16"/>
    <p:sldId id="280" r:id="rId17"/>
    <p:sldId id="288" r:id="rId18"/>
    <p:sldId id="282" r:id="rId19"/>
    <p:sldId id="284" r:id="rId20"/>
    <p:sldId id="289" r:id="rId21"/>
    <p:sldId id="28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PODZIAŁ UCZESTNIKÓW PROJEKTÓW ZE WZGLĘDU NA WYKSZTAŁCENIE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4.2122211286089277E-2"/>
                  <c:y val="1.3452755905511819E-2"/>
                </c:manualLayout>
              </c:layout>
              <c:showVal val="1"/>
            </c:dLbl>
            <c:dLbl>
              <c:idx val="1"/>
              <c:layout>
                <c:manualLayout>
                  <c:x val="-8.0301099081364832E-2"/>
                  <c:y val="-0.19206471456692925"/>
                </c:manualLayout>
              </c:layout>
              <c:showVal val="1"/>
            </c:dLbl>
            <c:dLbl>
              <c:idx val="2"/>
              <c:layout>
                <c:manualLayout>
                  <c:x val="0.10710744750656169"/>
                  <c:y val="5.1163385826771594E-2"/>
                </c:manualLayout>
              </c:layout>
              <c:showVal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Arkusz1!$A$2:$A$5</c:f>
              <c:strCache>
                <c:ptCount val="3"/>
                <c:pt idx="0">
                  <c:v>WYKSZTAŁCENIE PODSTAWOWE,               GIMNAZJALNE</c:v>
                </c:pt>
                <c:pt idx="1">
                  <c:v>WYKSZTAŁCENIE PONADGIMNAZJALNE POLICEALNE</c:v>
                </c:pt>
                <c:pt idx="2">
                  <c:v>WYKSZTAŁCENIE WYŻSZE</c:v>
                </c:pt>
              </c:strCache>
            </c:strRef>
          </c:cat>
          <c:val>
            <c:numRef>
              <c:f>Arkusz1!$B$2:$B$5</c:f>
              <c:numCache>
                <c:formatCode>#,##0</c:formatCode>
                <c:ptCount val="4"/>
                <c:pt idx="0" formatCode="General">
                  <c:v>583</c:v>
                </c:pt>
                <c:pt idx="1">
                  <c:v>6283</c:v>
                </c:pt>
                <c:pt idx="2">
                  <c:v>3348</c:v>
                </c:pt>
                <c:pt idx="3" formatCode="General">
                  <c:v>1.2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600" baseline="0"/>
            </a:pPr>
            <a:endParaRPr lang="pl-PL"/>
          </a:p>
        </c:txPr>
      </c:legendEntry>
      <c:layout>
        <c:manualLayout>
          <c:xMode val="edge"/>
          <c:yMode val="edge"/>
          <c:x val="0.61916095557499762"/>
          <c:y val="0.25678364069340398"/>
          <c:w val="0.38083907480314982"/>
          <c:h val="0.6681149114173228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Y val="10"/>
      <c:rAngAx val="1"/>
    </c:view3D>
    <c:plotArea>
      <c:layout>
        <c:manualLayout>
          <c:layoutTarget val="inner"/>
          <c:xMode val="edge"/>
          <c:yMode val="edge"/>
          <c:x val="0.14602660025283448"/>
          <c:y val="3.0652991468011655E-2"/>
          <c:w val="0.65246354676616269"/>
          <c:h val="0.8428473204635929"/>
        </c:manualLayout>
      </c:layout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KOBIETY</c:v>
                </c:pt>
              </c:strCache>
            </c:strRef>
          </c:tx>
          <c:spPr>
            <a:effectLst>
              <a:outerShdw blurRad="50800" dist="50800" dir="5400000" algn="ctr" rotWithShape="0">
                <a:srgbClr val="FFFF00"/>
              </a:outerShdw>
            </a:effectLst>
          </c:spPr>
          <c:dLbls>
            <c:dLbl>
              <c:idx val="1"/>
              <c:layout>
                <c:manualLayout>
                  <c:x val="5.2353523900394536E-2"/>
                  <c:y val="1.9755594998550084E-2"/>
                </c:manualLayout>
              </c:layout>
              <c:showVal val="1"/>
            </c:dLbl>
            <c:dLbl>
              <c:idx val="2"/>
              <c:layout>
                <c:manualLayout>
                  <c:x val="8.1622194483837399E-4"/>
                  <c:y val="-1.1159243280290309E-2"/>
                </c:manualLayout>
              </c:layout>
              <c:showVal val="1"/>
            </c:dLbl>
            <c:spPr>
              <a:effectLst>
                <a:outerShdw blurRad="50800" dist="50800" dir="5400000" algn="ctr" rotWithShape="0">
                  <a:srgbClr val="FFFF00"/>
                </a:outerShdw>
              </a:effectLst>
            </c:spPr>
            <c:showVal val="1"/>
          </c:dLbls>
          <c:cat>
            <c:strRef>
              <c:f>Arkusz1!$A$2:$A$4</c:f>
              <c:strCache>
                <c:ptCount val="3"/>
                <c:pt idx="0">
                  <c:v>OSOBY BEZROBOTNE</c:v>
                </c:pt>
                <c:pt idx="1">
                  <c:v>OSOBY NIEPEŁNOSPRAWNE</c:v>
                </c:pt>
                <c:pt idx="2">
                  <c:v>OSOBY Z TERENÓW WEJSKICH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 formatCode="#,##0">
                  <c:v>5671</c:v>
                </c:pt>
                <c:pt idx="1">
                  <c:v>197</c:v>
                </c:pt>
                <c:pt idx="2" formatCode="#,##0">
                  <c:v>3534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MĘŻCZYŹNI</c:v>
                </c:pt>
              </c:strCache>
            </c:strRef>
          </c:tx>
          <c:spPr>
            <a:effectLst>
              <a:outerShdw blurRad="50800" dist="50800" dir="5400000" algn="ctr" rotWithShape="0">
                <a:srgbClr val="FFFF00"/>
              </a:outerShdw>
            </a:effectLst>
          </c:spPr>
          <c:dLbls>
            <c:dLbl>
              <c:idx val="0"/>
              <c:sp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"/>
              <c:layout>
                <c:manualLayout>
                  <c:x val="1.8131155361822565E-3"/>
                  <c:y val="-5.9266784995650711E-2"/>
                </c:manualLayout>
              </c:layout>
              <c:showVal val="1"/>
            </c:dLbl>
            <c:dLbl>
              <c:idx val="2"/>
              <c:layout>
                <c:manualLayout>
                  <c:x val="8.1622194483837399E-4"/>
                  <c:y val="-1.1721379177027889E-2"/>
                </c:manualLayout>
              </c:layout>
              <c:showVal val="1"/>
            </c:dLbl>
            <c:spPr>
              <a:effectLst>
                <a:outerShdw blurRad="50800" dist="50800" dir="5400000" algn="ctr" rotWithShape="0">
                  <a:srgbClr val="FFFF00"/>
                </a:outerShdw>
              </a:effectLst>
            </c:spPr>
            <c:showVal val="1"/>
          </c:dLbls>
          <c:cat>
            <c:strRef>
              <c:f>Arkusz1!$A$2:$A$4</c:f>
              <c:strCache>
                <c:ptCount val="3"/>
                <c:pt idx="0">
                  <c:v>OSOBY BEZROBOTNE</c:v>
                </c:pt>
                <c:pt idx="1">
                  <c:v>OSOBY NIEPEŁNOSPRAWNE</c:v>
                </c:pt>
                <c:pt idx="2">
                  <c:v>OSOBY Z TERENÓW WEJSKICH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 formatCode="#,##0">
                  <c:v>4548</c:v>
                </c:pt>
                <c:pt idx="1">
                  <c:v>150</c:v>
                </c:pt>
                <c:pt idx="2" formatCode="#,##0">
                  <c:v>2604</c:v>
                </c:pt>
              </c:numCache>
            </c:numRef>
          </c:val>
        </c:ser>
        <c:shape val="box"/>
        <c:axId val="65517056"/>
        <c:axId val="70250880"/>
        <c:axId val="0"/>
      </c:bar3DChart>
      <c:catAx>
        <c:axId val="65517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aseline="0"/>
            </a:pPr>
            <a:endParaRPr lang="pl-PL"/>
          </a:p>
        </c:txPr>
        <c:crossAx val="70250880"/>
        <c:crosses val="autoZero"/>
        <c:auto val="1"/>
        <c:lblAlgn val="ctr"/>
        <c:lblOffset val="100"/>
      </c:catAx>
      <c:valAx>
        <c:axId val="70250880"/>
        <c:scaling>
          <c:orientation val="minMax"/>
        </c:scaling>
        <c:axPos val="l"/>
        <c:majorGridlines/>
        <c:numFmt formatCode="#,##0" sourceLinked="1"/>
        <c:tickLblPos val="nextTo"/>
        <c:crossAx val="6551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61282188689277"/>
          <c:y val="5.3044188846028822E-2"/>
          <c:w val="0.17630380393463907"/>
          <c:h val="0.35514291739523957"/>
        </c:manualLayout>
      </c:layout>
      <c:txPr>
        <a:bodyPr/>
        <a:lstStyle/>
        <a:p>
          <a:pPr>
            <a:defRPr sz="1500" baseline="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26B579-7682-4905-AA43-91DE61365AE2}" type="datetimeFigureOut">
              <a:rPr lang="pl-PL" smtClean="0"/>
              <a:pPr/>
              <a:t>2016-10-03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7E9B58-C3C6-4711-AFD4-A17179659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WDRAŻANIA PROGRAMÓW </a:t>
            </a:r>
            <a:br>
              <a:rPr lang="pl-PL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PERSPEKTYWY FINANSOWEJ </a:t>
            </a:r>
            <a:br>
              <a:rPr lang="pl-PL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2014 - 2020 </a:t>
            </a:r>
            <a:br>
              <a:rPr lang="pl-PL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42844" y="3286124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Programu Operacyjnego Wiedza Edukacja, Rozwój;</a:t>
            </a:r>
          </a:p>
          <a:p>
            <a:pPr lvl="1"/>
            <a:endParaRPr lang="pl-PL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Regionalnego Programu Operacyjnego Województwa Świętokrzyskiego.  </a:t>
            </a:r>
            <a:br>
              <a:rPr lang="pl-PL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71472" y="428604"/>
            <a:ext cx="7786742" cy="7143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165232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az 5" descr="pasek-logotypy_wspolne.png"/>
          <p:cNvPicPr/>
          <p:nvPr/>
        </p:nvPicPr>
        <p:blipFill>
          <a:blip r:embed="rId3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115328" cy="4525963"/>
          </a:xfrm>
        </p:spPr>
        <p:txBody>
          <a:bodyPr/>
          <a:lstStyle/>
          <a:p>
            <a:pPr algn="ctr">
              <a:defRPr/>
            </a:pPr>
            <a:endParaRPr lang="pl-PL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pl-PL" sz="2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622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OSOBY UZYSKAŁY KWALIFIKACJE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PO 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OPUSZCZENIU PROGRAMU</a:t>
            </a:r>
          </a:p>
          <a:p>
            <a:pPr algn="ctr">
              <a:defRPr/>
            </a:pPr>
            <a:endParaRPr lang="pl-PL" sz="28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4554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OSOBY PODJĘŁY PRACĘ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PO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OPUSZCZENIU PROGRAMU (ŁĄCZNIE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PROWADZĄCYMI DZIAŁALNOŚĆ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NA </a:t>
            </a:r>
            <a:r>
              <a:rPr lang="pl-PL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WŁASNY RACHUNEK)</a:t>
            </a:r>
            <a:endParaRPr lang="pl-PL" sz="2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3600" b="1" dirty="0" smtClean="0">
                <a:latin typeface="Calibri" pitchFamily="34" charset="0"/>
              </a:rPr>
              <a:t>REGIONALNY PROGRAM OPERACYJNY </a:t>
            </a:r>
          </a:p>
          <a:p>
            <a:pPr algn="ctr">
              <a:buNone/>
            </a:pPr>
            <a:r>
              <a:rPr lang="pl-PL" sz="3600" b="1" dirty="0" smtClean="0">
                <a:latin typeface="Calibri" pitchFamily="34" charset="0"/>
              </a:rPr>
              <a:t>WOJEWÓDZTWA ŚWIĘTOKRZYSKIEGO NA LATA 2014 – 2020 </a:t>
            </a:r>
            <a:endParaRPr lang="pl-PL" sz="3600" dirty="0" smtClean="0">
              <a:latin typeface="Calibri" pitchFamily="34" charset="0"/>
            </a:endParaRPr>
          </a:p>
          <a:p>
            <a:pPr>
              <a:buNone/>
            </a:pPr>
            <a:r>
              <a:rPr lang="pl-PL" sz="2900" dirty="0" smtClean="0">
                <a:latin typeface="Calibri" pitchFamily="34" charset="0"/>
              </a:rPr>
              <a:t> </a:t>
            </a:r>
            <a:endParaRPr lang="pl-PL" sz="36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x-none" sz="3600" smtClean="0">
                <a:latin typeface="Calibri" pitchFamily="34" charset="0"/>
              </a:rPr>
              <a:t>	</a:t>
            </a:r>
            <a:r>
              <a:rPr lang="pl-PL" sz="3600" dirty="0" smtClean="0">
                <a:latin typeface="Calibri" pitchFamily="34" charset="0"/>
              </a:rPr>
              <a:t>	</a:t>
            </a:r>
            <a:r>
              <a:rPr lang="x-none" sz="3600" smtClean="0">
                <a:latin typeface="Calibri" pitchFamily="34" charset="0"/>
              </a:rPr>
              <a:t>Wojewódzki Urz</a:t>
            </a:r>
            <a:r>
              <a:rPr lang="pl-PL" sz="3600" dirty="0" smtClean="0">
                <a:latin typeface="Calibri" pitchFamily="34" charset="0"/>
              </a:rPr>
              <a:t>a</a:t>
            </a:r>
            <a:r>
              <a:rPr lang="x-none" sz="3600" smtClean="0">
                <a:latin typeface="Calibri" pitchFamily="34" charset="0"/>
              </a:rPr>
              <a:t>d Pracy w Kielcach </a:t>
            </a:r>
            <a:r>
              <a:rPr lang="pl-PL" sz="3600" dirty="0" smtClean="0">
                <a:latin typeface="Calibri" pitchFamily="34" charset="0"/>
              </a:rPr>
              <a:t>pełni również </a:t>
            </a:r>
            <a:r>
              <a:rPr lang="x-none" sz="3600" smtClean="0">
                <a:latin typeface="Calibri" pitchFamily="34" charset="0"/>
              </a:rPr>
              <a:t>funkcję Instytucji Pośredniczącej</a:t>
            </a:r>
            <a:r>
              <a:rPr lang="pl-PL" sz="3600" dirty="0" smtClean="0">
                <a:latin typeface="Calibri" pitchFamily="34" charset="0"/>
              </a:rPr>
              <a:t> dla </a:t>
            </a:r>
            <a:r>
              <a:rPr lang="x-none" sz="3600" smtClean="0">
                <a:latin typeface="Calibri" pitchFamily="34" charset="0"/>
              </a:rPr>
              <a:t>następujących Działań Osi Priorytetowej 10 </a:t>
            </a:r>
            <a:r>
              <a:rPr lang="x-none" sz="3600" i="1" smtClean="0">
                <a:latin typeface="Calibri" pitchFamily="34" charset="0"/>
              </a:rPr>
              <a:t>„Otwarty rynek pracy”</a:t>
            </a:r>
            <a:r>
              <a:rPr lang="x-none" sz="3600" smtClean="0">
                <a:latin typeface="Calibri" pitchFamily="34" charset="0"/>
              </a:rPr>
              <a:t> Regionalnego Programu Operacyjnego Województwa Świętokrzyskiego na lata 2014 – 2020:</a:t>
            </a:r>
            <a:endParaRPr lang="pl-PL" sz="3600" dirty="0" smtClean="0">
              <a:latin typeface="Calibri" pitchFamily="34" charset="0"/>
            </a:endParaRPr>
          </a:p>
          <a:p>
            <a:pPr lvl="2"/>
            <a:r>
              <a:rPr lang="x-none" sz="2900" smtClean="0">
                <a:latin typeface="Calibri" pitchFamily="34" charset="0"/>
              </a:rPr>
              <a:t>10.1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x-none" sz="2900" smtClean="0">
                <a:latin typeface="Calibri" pitchFamily="34" charset="0"/>
              </a:rPr>
              <a:t>Działania publicznych służb zatrudnienia na rzecz podniesienia aktywności zawodowej osób powyżej 29 roku życia </a:t>
            </a:r>
            <a:r>
              <a:rPr lang="x-none" sz="2900" i="1" smtClean="0">
                <a:latin typeface="Calibri" pitchFamily="34" charset="0"/>
              </a:rPr>
              <a:t>(projekty</a:t>
            </a:r>
            <a:r>
              <a:rPr lang="pl-PL" sz="2900" i="1" dirty="0" smtClean="0">
                <a:latin typeface="Calibri" pitchFamily="34" charset="0"/>
              </a:rPr>
              <a:t> </a:t>
            </a:r>
            <a:r>
              <a:rPr lang="x-none" sz="2900" i="1" smtClean="0">
                <a:latin typeface="Calibri" pitchFamily="34" charset="0"/>
              </a:rPr>
              <a:t>pozakonkursowe),</a:t>
            </a:r>
            <a:endParaRPr lang="pl-PL" sz="2900" dirty="0" smtClean="0">
              <a:latin typeface="Calibri" pitchFamily="34" charset="0"/>
            </a:endParaRPr>
          </a:p>
          <a:p>
            <a:pPr lvl="2"/>
            <a:r>
              <a:rPr lang="x-none" sz="2900" smtClean="0">
                <a:latin typeface="Calibri" pitchFamily="34" charset="0"/>
              </a:rPr>
              <a:t>10.2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x-none" sz="2900" smtClean="0">
                <a:latin typeface="Calibri" pitchFamily="34" charset="0"/>
              </a:rPr>
              <a:t>Działania na rzecz podniesienia aktywności zawodowej osób powyżej 29 </a:t>
            </a:r>
            <a:br>
              <a:rPr lang="x-none" sz="2900" smtClean="0">
                <a:latin typeface="Calibri" pitchFamily="34" charset="0"/>
              </a:rPr>
            </a:br>
            <a:r>
              <a:rPr lang="x-none" sz="2900" smtClean="0">
                <a:latin typeface="Calibri" pitchFamily="34" charset="0"/>
              </a:rPr>
              <a:t>	roku życia,</a:t>
            </a:r>
            <a:endParaRPr lang="pl-PL" sz="2900" dirty="0" smtClean="0">
              <a:latin typeface="Calibri" pitchFamily="34" charset="0"/>
            </a:endParaRPr>
          </a:p>
          <a:p>
            <a:pPr lvl="2"/>
            <a:r>
              <a:rPr lang="x-none" sz="2900" smtClean="0">
                <a:latin typeface="Calibri" pitchFamily="34" charset="0"/>
              </a:rPr>
              <a:t>10.3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x-none" sz="2900" smtClean="0">
                <a:latin typeface="Calibri" pitchFamily="34" charset="0"/>
              </a:rPr>
              <a:t>Mobilność zawodowa i geograficzna w ramach sieci Eures wspierana przez 	publiczne służby zatrudnienia, WK OHP oraz podmioty akredytowane</a:t>
            </a:r>
            <a:r>
              <a:rPr lang="pl-PL" sz="2900" dirty="0" smtClean="0">
                <a:latin typeface="Calibri" pitchFamily="34" charset="0"/>
              </a:rPr>
              <a:t> p</a:t>
            </a:r>
            <a:r>
              <a:rPr lang="x-none" sz="2900" smtClean="0">
                <a:latin typeface="Calibri" pitchFamily="34" charset="0"/>
              </a:rPr>
              <a:t>rzez MPiPS,</a:t>
            </a:r>
            <a:endParaRPr lang="pl-PL" sz="2900" dirty="0" smtClean="0">
              <a:latin typeface="Calibri" pitchFamily="34" charset="0"/>
            </a:endParaRPr>
          </a:p>
          <a:p>
            <a:pPr lvl="2"/>
            <a:r>
              <a:rPr lang="x-none" sz="2900" smtClean="0">
                <a:latin typeface="Calibri" pitchFamily="34" charset="0"/>
              </a:rPr>
              <a:t>10.4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x-none" sz="2900" smtClean="0">
                <a:latin typeface="Calibri" pitchFamily="34" charset="0"/>
              </a:rPr>
              <a:t>Rozwój przedsiębiorczości i tworzenie nowych miejsc pracy,</a:t>
            </a:r>
            <a:endParaRPr lang="pl-PL" sz="2900" dirty="0" smtClean="0">
              <a:latin typeface="Calibri" pitchFamily="34" charset="0"/>
            </a:endParaRPr>
          </a:p>
          <a:p>
            <a:pPr lvl="2"/>
            <a:r>
              <a:rPr lang="x-none" sz="2900" smtClean="0">
                <a:latin typeface="Calibri" pitchFamily="34" charset="0"/>
              </a:rPr>
              <a:t>10.5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x-none" sz="2900" smtClean="0">
                <a:latin typeface="Calibri" pitchFamily="34" charset="0"/>
              </a:rPr>
              <a:t>Przystosowanie pracowników, przedsiębiorstw i przedsiębiorców do zmian 	</a:t>
            </a:r>
            <a:r>
              <a:rPr lang="x-none" sz="2900" i="1" smtClean="0">
                <a:latin typeface="Calibri" pitchFamily="34" charset="0"/>
              </a:rPr>
              <a:t>(projekty konkursowe).</a:t>
            </a:r>
            <a:endParaRPr lang="pl-PL" sz="29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x-none" sz="2900" smtClean="0">
                <a:latin typeface="Calibri" pitchFamily="34" charset="0"/>
              </a:rPr>
              <a:t>	</a:t>
            </a:r>
            <a:r>
              <a:rPr lang="pl-PL" sz="2900" dirty="0" smtClean="0">
                <a:latin typeface="Calibri" pitchFamily="34" charset="0"/>
              </a:rPr>
              <a:t>	</a:t>
            </a:r>
          </a:p>
          <a:p>
            <a:pPr algn="just">
              <a:buNone/>
            </a:pPr>
            <a:r>
              <a:rPr lang="pl-PL" sz="2900" dirty="0" smtClean="0">
                <a:latin typeface="Calibri" pitchFamily="34" charset="0"/>
              </a:rPr>
              <a:t>		</a:t>
            </a:r>
            <a:r>
              <a:rPr lang="x-none" sz="2900" smtClean="0">
                <a:latin typeface="Calibri" pitchFamily="34" charset="0"/>
              </a:rPr>
              <a:t>Na wdrażanie powyższych Działań w latach 2014 – 2020 Wojewódzki Urząd Pracy dysponuje kwotą ponad </a:t>
            </a:r>
            <a:r>
              <a:rPr lang="x-none" sz="2900" b="1" smtClean="0">
                <a:latin typeface="Calibri" pitchFamily="34" charset="0"/>
              </a:rPr>
              <a:t>147 mln euro</a:t>
            </a:r>
            <a:r>
              <a:rPr lang="x-none" sz="2900" smtClean="0">
                <a:latin typeface="Calibri" pitchFamily="34" charset="0"/>
              </a:rPr>
              <a:t>.</a:t>
            </a:r>
            <a:endParaRPr lang="pl-PL" sz="2900" dirty="0" smtClean="0">
              <a:latin typeface="Calibri" pitchFamily="34" charset="0"/>
            </a:endParaRP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sz="2900" dirty="0" smtClean="0">
                <a:latin typeface="Calibri" pitchFamily="34" charset="0"/>
              </a:rPr>
              <a:t>		</a:t>
            </a:r>
          </a:p>
          <a:p>
            <a:pPr algn="just">
              <a:buNone/>
            </a:pPr>
            <a:r>
              <a:rPr lang="pl-PL" sz="2900" dirty="0" smtClean="0">
                <a:latin typeface="Calibri" pitchFamily="34" charset="0"/>
              </a:rPr>
              <a:t>		</a:t>
            </a:r>
            <a:r>
              <a:rPr lang="x-none" sz="2900" smtClean="0">
                <a:latin typeface="Calibri" pitchFamily="34" charset="0"/>
              </a:rPr>
              <a:t>Wojewódzki Urząd Pracy rozpoczął w roku 2015 wdrażanie Regionalnego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x-none" sz="2900" smtClean="0">
                <a:latin typeface="Calibri" pitchFamily="34" charset="0"/>
              </a:rPr>
              <a:t>Programu Operacyjnego Województwa Świętokrzyskiego.</a:t>
            </a:r>
            <a:endParaRPr lang="pl-PL" sz="2900" dirty="0" smtClean="0">
              <a:latin typeface="Calibri" pitchFamily="34" charset="0"/>
            </a:endParaRPr>
          </a:p>
          <a:p>
            <a:pPr lvl="0" algn="just">
              <a:buNone/>
            </a:pPr>
            <a:endParaRPr lang="pl-PL" sz="2900" dirty="0" smtClean="0">
              <a:latin typeface="Calibri" pitchFamily="34" charset="0"/>
            </a:endParaRPr>
          </a:p>
          <a:p>
            <a:pPr lvl="0" algn="just">
              <a:buNone/>
            </a:pPr>
            <a:r>
              <a:rPr lang="pl-PL" sz="2900" dirty="0" smtClean="0">
                <a:latin typeface="Calibri" pitchFamily="34" charset="0"/>
              </a:rPr>
              <a:t>		</a:t>
            </a:r>
            <a:r>
              <a:rPr lang="x-none" sz="2900" smtClean="0">
                <a:latin typeface="Calibri" pitchFamily="34" charset="0"/>
              </a:rPr>
              <a:t>W lipcu 2015 r. ogłoszony został konkurs na realizację projektów </a:t>
            </a:r>
            <a:r>
              <a:rPr lang="pl-PL" sz="2900" dirty="0" smtClean="0">
                <a:latin typeface="Calibri" pitchFamily="34" charset="0"/>
              </a:rPr>
              <a:t/>
            </a:r>
            <a:br>
              <a:rPr lang="pl-PL" sz="2900" dirty="0" smtClean="0">
                <a:latin typeface="Calibri" pitchFamily="34" charset="0"/>
              </a:rPr>
            </a:br>
            <a:r>
              <a:rPr lang="x-none" sz="2900" smtClean="0">
                <a:latin typeface="Calibri" pitchFamily="34" charset="0"/>
              </a:rPr>
              <a:t>w ramach następujących poddziałań RPO WŚ:</a:t>
            </a:r>
            <a:endParaRPr lang="pl-PL" sz="2900" dirty="0" smtClean="0">
              <a:latin typeface="Calibri" pitchFamily="34" charset="0"/>
            </a:endParaRPr>
          </a:p>
          <a:p>
            <a:pPr lvl="1" algn="just"/>
            <a:r>
              <a:rPr lang="pl-PL" b="1" dirty="0" smtClean="0">
                <a:latin typeface="Calibri" pitchFamily="34" charset="0"/>
              </a:rPr>
              <a:t>10.2.1  „</a:t>
            </a:r>
            <a:r>
              <a:rPr lang="pl-PL" dirty="0" smtClean="0">
                <a:latin typeface="Calibri" pitchFamily="34" charset="0"/>
              </a:rPr>
              <a:t>Wsparcie aktywności zawodowej osób powyżej 29 roku życia pozostających bez zatrudnienia (projekty konkursowe)",</a:t>
            </a:r>
          </a:p>
          <a:p>
            <a:pPr lvl="1" algn="just"/>
            <a:r>
              <a:rPr lang="pl-PL" b="1" dirty="0" smtClean="0">
                <a:latin typeface="Calibri" pitchFamily="34" charset="0"/>
              </a:rPr>
              <a:t>10.4.1 </a:t>
            </a:r>
            <a:r>
              <a:rPr lang="pl-PL" dirty="0" smtClean="0">
                <a:latin typeface="Calibri" pitchFamily="34" charset="0"/>
              </a:rPr>
              <a:t>"Wsparcie rozwoju przedsiębiorczości poprzez zastosowanie instrumentów zwrotnych i bezzwrotnych (projekty konkursowe)".</a:t>
            </a:r>
          </a:p>
          <a:p>
            <a:pPr lvl="0" algn="just">
              <a:buNone/>
            </a:pPr>
            <a:r>
              <a:rPr lang="pl-PL" sz="2900" dirty="0" smtClean="0">
                <a:latin typeface="Calibri" pitchFamily="34" charset="0"/>
              </a:rPr>
              <a:t>		</a:t>
            </a:r>
          </a:p>
          <a:p>
            <a:pPr lvl="0" algn="just">
              <a:buNone/>
            </a:pPr>
            <a:r>
              <a:rPr lang="pl-PL" sz="2900" dirty="0" smtClean="0">
                <a:latin typeface="Calibri" pitchFamily="34" charset="0"/>
              </a:rPr>
              <a:t>		</a:t>
            </a:r>
            <a:r>
              <a:rPr lang="x-none" sz="2900" smtClean="0">
                <a:latin typeface="Calibri" pitchFamily="34" charset="0"/>
              </a:rPr>
              <a:t>Do Wojewódzkiego Urzędu Pracy wpłynęły ogółem </a:t>
            </a:r>
            <a:r>
              <a:rPr lang="x-none" sz="2900" b="1" smtClean="0">
                <a:latin typeface="Calibri" pitchFamily="34" charset="0"/>
              </a:rPr>
              <a:t>224</a:t>
            </a:r>
            <a:r>
              <a:rPr lang="x-none" sz="2900" smtClean="0">
                <a:latin typeface="Calibri" pitchFamily="34" charset="0"/>
              </a:rPr>
              <a:t> wnioski na realizację projektów w tym w ramach poddziałań:</a:t>
            </a:r>
            <a:endParaRPr lang="pl-PL" sz="2900" dirty="0" smtClean="0">
              <a:latin typeface="Calibri" pitchFamily="34" charset="0"/>
            </a:endParaRPr>
          </a:p>
          <a:p>
            <a:pPr lvl="1" algn="just"/>
            <a:r>
              <a:rPr lang="pl-PL" dirty="0" smtClean="0">
                <a:latin typeface="Calibri" pitchFamily="34" charset="0"/>
              </a:rPr>
              <a:t>10.2.1 – </a:t>
            </a:r>
            <a:r>
              <a:rPr lang="pl-PL" b="1" dirty="0" smtClean="0">
                <a:latin typeface="Calibri" pitchFamily="34" charset="0"/>
              </a:rPr>
              <a:t>145 wniosków</a:t>
            </a:r>
            <a:r>
              <a:rPr lang="pl-PL" dirty="0" smtClean="0">
                <a:latin typeface="Calibri" pitchFamily="34" charset="0"/>
              </a:rPr>
              <a:t>,</a:t>
            </a:r>
          </a:p>
          <a:p>
            <a:pPr lvl="1" algn="just"/>
            <a:r>
              <a:rPr lang="pl-PL" dirty="0" smtClean="0">
                <a:latin typeface="Calibri" pitchFamily="34" charset="0"/>
              </a:rPr>
              <a:t>10.4.1 –   </a:t>
            </a:r>
            <a:r>
              <a:rPr lang="pl-PL" b="1" dirty="0" smtClean="0">
                <a:latin typeface="Calibri" pitchFamily="34" charset="0"/>
              </a:rPr>
              <a:t>79 projektów</a:t>
            </a:r>
            <a:r>
              <a:rPr lang="pl-PL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endParaRPr lang="pl-PL" sz="29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l-PL" sz="2900" dirty="0" smtClean="0">
                <a:latin typeface="Calibri" pitchFamily="34" charset="0"/>
              </a:rPr>
              <a:t>	Łączna wartość złożonych wniosków wynosi blisko </a:t>
            </a:r>
            <a:r>
              <a:rPr lang="pl-PL" sz="2900" b="1" dirty="0" smtClean="0">
                <a:latin typeface="Calibri" pitchFamily="34" charset="0"/>
              </a:rPr>
              <a:t>350 mln zł</a:t>
            </a:r>
            <a:r>
              <a:rPr lang="pl-PL" sz="2900" dirty="0" smtClean="0">
                <a:latin typeface="Calibri" pitchFamily="34" charset="0"/>
              </a:rPr>
              <a:t>. </a:t>
            </a: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42844" y="1857364"/>
            <a:ext cx="8712968" cy="452596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pl-PL" dirty="0" smtClean="0"/>
              <a:t>		</a:t>
            </a:r>
            <a:r>
              <a:rPr lang="pl-PL" sz="2200" dirty="0" smtClean="0">
                <a:latin typeface="Calibri" pitchFamily="34" charset="0"/>
              </a:rPr>
              <a:t>Podpisanie umów w ramach </a:t>
            </a:r>
            <a:r>
              <a:rPr lang="pl-PL" sz="2200" dirty="0" err="1" smtClean="0">
                <a:latin typeface="Calibri" pitchFamily="34" charset="0"/>
              </a:rPr>
              <a:t>Poddziałania</a:t>
            </a:r>
            <a:r>
              <a:rPr lang="pl-PL" sz="2200" dirty="0" smtClean="0">
                <a:latin typeface="Calibri" pitchFamily="34" charset="0"/>
              </a:rPr>
              <a:t> 10.4.1 nastąpiło </a:t>
            </a:r>
            <a:br>
              <a:rPr lang="pl-PL" sz="2200" dirty="0" smtClean="0">
                <a:latin typeface="Calibri" pitchFamily="34" charset="0"/>
              </a:rPr>
            </a:br>
            <a:r>
              <a:rPr lang="pl-PL" sz="2200" dirty="0" smtClean="0">
                <a:latin typeface="Calibri" pitchFamily="34" charset="0"/>
              </a:rPr>
              <a:t>w I kwartale 2016 roku. Ogółem realizowanych jest </a:t>
            </a:r>
            <a:r>
              <a:rPr lang="pl-PL" sz="2200" b="1" dirty="0" smtClean="0">
                <a:latin typeface="Calibri" pitchFamily="34" charset="0"/>
              </a:rPr>
              <a:t>18 projektów </a:t>
            </a:r>
            <a:br>
              <a:rPr lang="pl-PL" sz="2200" b="1" dirty="0" smtClean="0">
                <a:latin typeface="Calibri" pitchFamily="34" charset="0"/>
              </a:rPr>
            </a:br>
            <a:r>
              <a:rPr lang="pl-PL" sz="2200" b="1" dirty="0" smtClean="0">
                <a:latin typeface="Calibri" pitchFamily="34" charset="0"/>
              </a:rPr>
              <a:t>o wartości przekraczającej 41,3 mln zł</a:t>
            </a:r>
            <a:r>
              <a:rPr lang="pl-PL" sz="2200" dirty="0" smtClean="0">
                <a:latin typeface="Calibri" pitchFamily="34" charset="0"/>
              </a:rPr>
              <a:t>, a wsparciem z zakresu przedsiębiorczości objętych zostanie blisko </a:t>
            </a:r>
            <a:r>
              <a:rPr lang="pl-PL" sz="2200" b="1" dirty="0" smtClean="0">
                <a:latin typeface="Calibri" pitchFamily="34" charset="0"/>
              </a:rPr>
              <a:t>1.300 pozostających bez pracy mieszkańców województwa świętokrzyskiego</a:t>
            </a:r>
            <a:r>
              <a:rPr lang="pl-PL" sz="2200" dirty="0" smtClean="0">
                <a:latin typeface="Calibri" pitchFamily="34" charset="0"/>
              </a:rPr>
              <a:t>, z których </a:t>
            </a:r>
            <a:br>
              <a:rPr lang="pl-PL" sz="2200" dirty="0" smtClean="0">
                <a:latin typeface="Calibri" pitchFamily="34" charset="0"/>
              </a:rPr>
            </a:br>
            <a:r>
              <a:rPr lang="pl-PL" sz="2200" dirty="0" smtClean="0">
                <a:latin typeface="Calibri" pitchFamily="34" charset="0"/>
              </a:rPr>
              <a:t>ok. 70% otrzymało bezzwrotne środki na podjęcie działalności gospodarczej. Dodatkowo przedsiębiorstwa mogą liczyć na wsparcie pomostowe finansowe i szkoleniowo – doradcze, którego celem jest pomoc nowopowstałym firmom w początkowej fazie ich działalności. 	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</a:t>
            </a: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928802"/>
            <a:ext cx="842493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	</a:t>
            </a:r>
            <a:r>
              <a:rPr lang="pl-PL" sz="2200" dirty="0" smtClean="0">
                <a:latin typeface="Calibri" pitchFamily="34" charset="0"/>
              </a:rPr>
              <a:t>W wyniku przeprowadzonych negocjacji w ramach </a:t>
            </a:r>
            <a:br>
              <a:rPr lang="pl-PL" sz="2200" dirty="0" smtClean="0">
                <a:latin typeface="Calibri" pitchFamily="34" charset="0"/>
              </a:rPr>
            </a:br>
            <a:r>
              <a:rPr lang="pl-PL" sz="2200" dirty="0" err="1" smtClean="0">
                <a:latin typeface="Calibri" pitchFamily="34" charset="0"/>
              </a:rPr>
              <a:t>Poddziałania</a:t>
            </a:r>
            <a:r>
              <a:rPr lang="pl-PL" sz="2200" dirty="0" smtClean="0">
                <a:latin typeface="Calibri" pitchFamily="34" charset="0"/>
              </a:rPr>
              <a:t> 10.2.1 podpisane zostały </a:t>
            </a:r>
            <a:r>
              <a:rPr lang="pl-PL" sz="2200" b="1" dirty="0" smtClean="0">
                <a:latin typeface="Calibri" pitchFamily="34" charset="0"/>
              </a:rPr>
              <a:t>22 umowy o dofinansowanie projektów na łączną kwotę blisko 25 mln zł</a:t>
            </a:r>
            <a:r>
              <a:rPr lang="pl-PL" sz="2200" dirty="0" smtClean="0">
                <a:latin typeface="Calibri" pitchFamily="34" charset="0"/>
              </a:rPr>
              <a:t>, dzięki której wsparcie mające na celu pomoc w uzyskaniu zatrudnienia otrzyma ponad </a:t>
            </a:r>
            <a:r>
              <a:rPr lang="pl-PL" sz="2200" b="1" dirty="0" smtClean="0">
                <a:latin typeface="Calibri" pitchFamily="34" charset="0"/>
              </a:rPr>
              <a:t>1.600 bezrobotnych</a:t>
            </a:r>
            <a:r>
              <a:rPr lang="pl-PL" sz="2200" dirty="0" smtClean="0">
                <a:latin typeface="Calibri" pitchFamily="34" charset="0"/>
              </a:rPr>
              <a:t> powyżej 29 roku życia. </a:t>
            </a:r>
            <a:br>
              <a:rPr lang="pl-PL" sz="2200" dirty="0" smtClean="0">
                <a:latin typeface="Calibri" pitchFamily="34" charset="0"/>
              </a:rPr>
            </a:br>
            <a:r>
              <a:rPr lang="pl-PL" sz="2200" dirty="0" smtClean="0">
                <a:latin typeface="Calibri" pitchFamily="34" charset="0"/>
              </a:rPr>
              <a:t>W przypadku projektów realizowanych w ramach </a:t>
            </a:r>
            <a:r>
              <a:rPr lang="pl-PL" sz="2200" dirty="0" err="1" smtClean="0">
                <a:latin typeface="Calibri" pitchFamily="34" charset="0"/>
              </a:rPr>
              <a:t>Poddziałania</a:t>
            </a:r>
            <a:r>
              <a:rPr lang="pl-PL" sz="2200" dirty="0" smtClean="0">
                <a:latin typeface="Calibri" pitchFamily="34" charset="0"/>
              </a:rPr>
              <a:t> 10.2.1 RPOWŚ, podobnie jak w POWER, wskazana jest wymagana minimalna efektywność zatrudnieniowa, co w istotny sposób podnosi wartość wdrażanych projektów.</a:t>
            </a:r>
            <a:r>
              <a:rPr lang="pl-PL" dirty="0" smtClean="0"/>
              <a:t>	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pl-PL" sz="2200" dirty="0" smtClean="0">
                <a:latin typeface="Calibri" pitchFamily="34" charset="0"/>
              </a:rPr>
              <a:t>Ogółem w ramach dwóch konkursów ogłoszonych w 2015 roku </a:t>
            </a:r>
          </a:p>
          <a:p>
            <a:pPr lvl="0" algn="ctr">
              <a:buNone/>
            </a:pPr>
            <a:r>
              <a:rPr lang="pl-PL" sz="2200" dirty="0" smtClean="0">
                <a:latin typeface="Calibri" pitchFamily="34" charset="0"/>
              </a:rPr>
              <a:t>podpisanych zostało </a:t>
            </a:r>
            <a:r>
              <a:rPr lang="pl-PL" sz="2200" b="1" dirty="0" smtClean="0">
                <a:latin typeface="Calibri" pitchFamily="34" charset="0"/>
              </a:rPr>
              <a:t>40 umów o wartości 66.305.031 zł</a:t>
            </a:r>
            <a:r>
              <a:rPr lang="pl-PL" sz="2200" dirty="0" smtClean="0">
                <a:latin typeface="Calibri" pitchFamily="34" charset="0"/>
              </a:rPr>
              <a:t>, dzięki którym wsparcie otrzyma ponad </a:t>
            </a:r>
            <a:r>
              <a:rPr lang="pl-PL" sz="2200" b="1" dirty="0" smtClean="0">
                <a:latin typeface="Calibri" pitchFamily="34" charset="0"/>
              </a:rPr>
              <a:t>2.900 pozostających bez pracy</a:t>
            </a:r>
            <a:r>
              <a:rPr lang="pl-PL" sz="2200" dirty="0" smtClean="0">
                <a:latin typeface="Calibri" pitchFamily="34" charset="0"/>
              </a:rPr>
              <a:t> mieszkańców województwa świętokrzyskiego.</a:t>
            </a:r>
          </a:p>
          <a:p>
            <a:pPr algn="ctr">
              <a:buNone/>
            </a:pPr>
            <a:endParaRPr lang="pl-PL" sz="22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l-PL" sz="2200" dirty="0" smtClean="0">
                <a:latin typeface="Calibri" pitchFamily="34" charset="0"/>
              </a:rPr>
              <a:t>W 2015 roku powiatowe urzędy pracy przystąpiły do realizacji projektów pozakonkursowych w ramach Działania 10.1 RPOWŚ</a:t>
            </a:r>
          </a:p>
          <a:p>
            <a:pPr algn="ctr">
              <a:buNone/>
            </a:pPr>
            <a:r>
              <a:rPr lang="pl-PL" sz="2200" dirty="0" smtClean="0">
                <a:latin typeface="Calibri" pitchFamily="34" charset="0"/>
              </a:rPr>
              <a:t> mających na celu wsparcie w powrocie do aktywności zawodowej bezrobotnych mieszkańców województwa świętokrzyskiego powyżej 29 roku życia.</a:t>
            </a:r>
          </a:p>
          <a:p>
            <a:pPr algn="ctr">
              <a:buNone/>
            </a:pPr>
            <a:r>
              <a:rPr lang="pl-PL" sz="2200" dirty="0" smtClean="0">
                <a:latin typeface="Calibri" pitchFamily="34" charset="0"/>
              </a:rPr>
              <a:t> Z uwagi na późny termin podpisania aneksu do kontraktu terytorialnego, umowy na realizację projektów zostały zawarte w dniu 16 września 2015 r. Wartość realizowanych projektów wynosi </a:t>
            </a:r>
            <a:r>
              <a:rPr lang="pl-PL" sz="2200" b="1" dirty="0" smtClean="0">
                <a:latin typeface="Calibri" pitchFamily="34" charset="0"/>
              </a:rPr>
              <a:t>27,7 mln zł</a:t>
            </a:r>
            <a:r>
              <a:rPr lang="pl-PL" sz="2200" dirty="0" smtClean="0">
                <a:latin typeface="Calibri" pitchFamily="34" charset="0"/>
              </a:rPr>
              <a:t>, co pozwoli na kompleksową aktywizację zawodową ponad </a:t>
            </a:r>
            <a:r>
              <a:rPr lang="pl-PL" sz="2200" b="1" dirty="0" smtClean="0">
                <a:latin typeface="Calibri" pitchFamily="34" charset="0"/>
              </a:rPr>
              <a:t>3.400 bezrobotnych.</a:t>
            </a:r>
          </a:p>
          <a:p>
            <a:pPr lvl="0" algn="ctr">
              <a:buNone/>
            </a:pPr>
            <a:r>
              <a:rPr lang="pl-PL" sz="2000" dirty="0" smtClean="0">
                <a:latin typeface="Calibri" pitchFamily="34" charset="0"/>
              </a:rPr>
              <a:t>	</a:t>
            </a:r>
            <a:r>
              <a:rPr lang="pl-PL" dirty="0" smtClean="0"/>
              <a:t>	</a:t>
            </a:r>
            <a:br>
              <a:rPr lang="pl-PL" dirty="0" smtClean="0"/>
            </a:br>
            <a:endParaRPr lang="pl-PL" dirty="0" smtClean="0"/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643337"/>
          </a:xfrm>
        </p:spPr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pl-PL" sz="2400" dirty="0" smtClean="0">
                <a:latin typeface="Calibri" pitchFamily="34" charset="0"/>
              </a:rPr>
              <a:t>W dniu 11 maja 2016 r. ze wszystkimi powiatowymi urzędami pracy zawarte zostały kolejne umowy na realizację projektów pozakonkursowych w ramach Działania 10.1 Regionalnego Programu Operacyjnego Województwa Świętokrzyskiego. Ich podpisanie zostało poprzedzone naborem wniosków, który miał miejsce w lutym br. oraz procedurą weryfikacji złożonych projektów. Oferowane w ramach realizowanych projektów wsparcie oraz zasady ich wdrażania są analogiczne do tych, które obowiązywały w roku 2015. </a:t>
            </a:r>
          </a:p>
          <a:p>
            <a:pPr lvl="0" algn="ctr">
              <a:buNone/>
            </a:pPr>
            <a:r>
              <a:rPr lang="pl-PL" sz="2400" dirty="0" smtClean="0">
                <a:latin typeface="Calibri" pitchFamily="34" charset="0"/>
              </a:rPr>
              <a:t>		</a:t>
            </a:r>
          </a:p>
          <a:p>
            <a:pPr lvl="0" algn="ctr">
              <a:buNone/>
            </a:pPr>
            <a:r>
              <a:rPr lang="pl-PL" sz="2400" dirty="0" smtClean="0">
                <a:latin typeface="Calibri" pitchFamily="34" charset="0"/>
              </a:rPr>
              <a:t>Łączna wartość podpisanych umów przekracza </a:t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23 mln zł</a:t>
            </a:r>
            <a:r>
              <a:rPr lang="pl-PL" sz="2400" dirty="0" smtClean="0">
                <a:latin typeface="Calibri" pitchFamily="34" charset="0"/>
              </a:rPr>
              <a:t>, co pozwoli na aktywizację zawodową </a:t>
            </a:r>
            <a:r>
              <a:rPr lang="pl-PL" sz="2400" b="1" dirty="0" smtClean="0">
                <a:latin typeface="Calibri" pitchFamily="34" charset="0"/>
              </a:rPr>
              <a:t>2.500 bezrobotnych mieszkańców województwa świętokrzyskiego</a:t>
            </a:r>
            <a:r>
              <a:rPr lang="pl-PL" sz="2400" dirty="0" smtClean="0">
                <a:latin typeface="Calibri" pitchFamily="34" charset="0"/>
              </a:rPr>
              <a:t>.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pl-PL" sz="2900" dirty="0" smtClean="0">
                <a:latin typeface="Calibri" pitchFamily="34" charset="0"/>
              </a:rPr>
              <a:t>		W 2016 roku ogłoszone zostały kolejne konkursy na realizację projektów w ramach </a:t>
            </a:r>
            <a:r>
              <a:rPr lang="pl-PL" sz="2900" dirty="0" err="1" smtClean="0">
                <a:latin typeface="Calibri" pitchFamily="34" charset="0"/>
              </a:rPr>
              <a:t>Poddziałań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pl-PL" sz="2900" b="1" dirty="0" smtClean="0">
                <a:latin typeface="Calibri" pitchFamily="34" charset="0"/>
              </a:rPr>
              <a:t>10.2.1 i 10.4.1</a:t>
            </a:r>
            <a:r>
              <a:rPr lang="pl-PL" sz="2900" dirty="0" smtClean="0">
                <a:latin typeface="Calibri" pitchFamily="34" charset="0"/>
              </a:rPr>
              <a:t>, a nabór wniosków został przeprowadzony w okresie od 28 marca do 13 kwietnia 2016 r. </a:t>
            </a:r>
          </a:p>
          <a:p>
            <a:pPr lvl="0" algn="just">
              <a:buNone/>
            </a:pPr>
            <a:r>
              <a:rPr lang="pl-PL" sz="2900" dirty="0" smtClean="0">
                <a:latin typeface="Calibri" pitchFamily="34" charset="0"/>
              </a:rPr>
              <a:t>		W odpowiedzi na ogłoszone konkursy do WUP wpłynęło ogółem </a:t>
            </a:r>
            <a:r>
              <a:rPr lang="pl-PL" sz="2900" b="1" dirty="0" smtClean="0">
                <a:latin typeface="Calibri" pitchFamily="34" charset="0"/>
              </a:rPr>
              <a:t>276 wniosków</a:t>
            </a:r>
            <a:r>
              <a:rPr lang="pl-PL" sz="2900" dirty="0" smtClean="0">
                <a:latin typeface="Calibri" pitchFamily="34" charset="0"/>
              </a:rPr>
              <a:t> o dofinansowanie projektów, w tym w ramach:</a:t>
            </a:r>
          </a:p>
          <a:p>
            <a:pPr lvl="2" algn="just"/>
            <a:r>
              <a:rPr lang="pl-PL" sz="2900" dirty="0" smtClean="0">
                <a:latin typeface="Calibri" pitchFamily="34" charset="0"/>
              </a:rPr>
              <a:t>10.2.1 – </a:t>
            </a:r>
            <a:r>
              <a:rPr lang="pl-PL" sz="2900" b="1" dirty="0" smtClean="0">
                <a:latin typeface="Calibri" pitchFamily="34" charset="0"/>
              </a:rPr>
              <a:t>176 </a:t>
            </a:r>
            <a:r>
              <a:rPr lang="pl-PL" sz="2900" dirty="0" smtClean="0">
                <a:latin typeface="Calibri" pitchFamily="34" charset="0"/>
              </a:rPr>
              <a:t>wniosków,</a:t>
            </a:r>
          </a:p>
          <a:p>
            <a:pPr lvl="2" algn="just"/>
            <a:r>
              <a:rPr lang="pl-PL" sz="2900" dirty="0" smtClean="0">
                <a:latin typeface="Calibri" pitchFamily="34" charset="0"/>
              </a:rPr>
              <a:t>10.4.1 – </a:t>
            </a:r>
            <a:r>
              <a:rPr lang="pl-PL" sz="2900" b="1" dirty="0" smtClean="0">
                <a:latin typeface="Calibri" pitchFamily="34" charset="0"/>
              </a:rPr>
              <a:t>100 </a:t>
            </a:r>
            <a:r>
              <a:rPr lang="pl-PL" sz="2900" dirty="0" smtClean="0">
                <a:latin typeface="Calibri" pitchFamily="34" charset="0"/>
              </a:rPr>
              <a:t>projektów.</a:t>
            </a:r>
          </a:p>
          <a:p>
            <a:pPr algn="just">
              <a:buNone/>
            </a:pPr>
            <a:endParaRPr lang="pl-PL" sz="29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l-PL" sz="2900" dirty="0" smtClean="0">
                <a:latin typeface="Calibri" pitchFamily="34" charset="0"/>
              </a:rPr>
              <a:t>o łącznej wartości blisko </a:t>
            </a:r>
            <a:r>
              <a:rPr lang="pl-PL" sz="2900" b="1" dirty="0" smtClean="0">
                <a:latin typeface="Calibri" pitchFamily="34" charset="0"/>
              </a:rPr>
              <a:t>458 mln zł</a:t>
            </a:r>
            <a:r>
              <a:rPr lang="pl-PL" sz="2900" dirty="0" smtClean="0">
                <a:latin typeface="Calibri" pitchFamily="34" charset="0"/>
              </a:rPr>
              <a:t>. 	</a:t>
            </a:r>
            <a:br>
              <a:rPr lang="pl-PL" sz="2900" dirty="0" smtClean="0">
                <a:latin typeface="Calibri" pitchFamily="34" charset="0"/>
              </a:rPr>
            </a:br>
            <a:endParaRPr lang="pl-PL" sz="29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l-PL" sz="2900" dirty="0" smtClean="0">
                <a:latin typeface="Calibri" pitchFamily="34" charset="0"/>
              </a:rPr>
              <a:t>		Zaplanowana do zakontraktowania kwota wynosi </a:t>
            </a:r>
            <a:r>
              <a:rPr lang="pl-PL" sz="2900" b="1" dirty="0" smtClean="0">
                <a:latin typeface="Calibri" pitchFamily="34" charset="0"/>
              </a:rPr>
              <a:t>29.505.000 zł</a:t>
            </a:r>
            <a:r>
              <a:rPr lang="pl-PL" sz="2900" dirty="0" smtClean="0">
                <a:latin typeface="Calibri" pitchFamily="34" charset="0"/>
              </a:rPr>
              <a:t> </a:t>
            </a:r>
            <a:br>
              <a:rPr lang="pl-PL" sz="2900" dirty="0" smtClean="0">
                <a:latin typeface="Calibri" pitchFamily="34" charset="0"/>
              </a:rPr>
            </a:br>
            <a:r>
              <a:rPr lang="pl-PL" sz="2900" dirty="0" smtClean="0">
                <a:latin typeface="Calibri" pitchFamily="34" charset="0"/>
              </a:rPr>
              <a:t>w przypadku </a:t>
            </a:r>
            <a:r>
              <a:rPr lang="pl-PL" sz="2900" dirty="0" err="1" smtClean="0">
                <a:latin typeface="Calibri" pitchFamily="34" charset="0"/>
              </a:rPr>
              <a:t>Poddziałania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pl-PL" sz="2900" b="1" dirty="0" smtClean="0">
                <a:latin typeface="Calibri" pitchFamily="34" charset="0"/>
              </a:rPr>
              <a:t>10.2.1</a:t>
            </a:r>
            <a:r>
              <a:rPr lang="pl-PL" sz="2900" dirty="0" smtClean="0">
                <a:latin typeface="Calibri" pitchFamily="34" charset="0"/>
              </a:rPr>
              <a:t> oraz </a:t>
            </a:r>
            <a:r>
              <a:rPr lang="pl-PL" sz="2900" b="1" dirty="0" smtClean="0">
                <a:latin typeface="Calibri" pitchFamily="34" charset="0"/>
              </a:rPr>
              <a:t>39.345.600 zł </a:t>
            </a:r>
            <a:r>
              <a:rPr lang="pl-PL" sz="2900" dirty="0" smtClean="0">
                <a:latin typeface="Calibri" pitchFamily="34" charset="0"/>
              </a:rPr>
              <a:t>w ramach </a:t>
            </a:r>
            <a:r>
              <a:rPr lang="pl-PL" sz="2900" dirty="0" err="1" smtClean="0">
                <a:latin typeface="Calibri" pitchFamily="34" charset="0"/>
              </a:rPr>
              <a:t>Poddziałania</a:t>
            </a:r>
            <a:r>
              <a:rPr lang="pl-PL" sz="2900" dirty="0" smtClean="0">
                <a:latin typeface="Calibri" pitchFamily="34" charset="0"/>
              </a:rPr>
              <a:t> </a:t>
            </a:r>
            <a:r>
              <a:rPr lang="pl-PL" sz="2900" b="1" dirty="0" smtClean="0">
                <a:latin typeface="Calibri" pitchFamily="34" charset="0"/>
              </a:rPr>
              <a:t>10.4.1</a:t>
            </a:r>
            <a:r>
              <a:rPr lang="pl-PL" sz="2900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r>
              <a:rPr lang="pl-PL" sz="2900" dirty="0" smtClean="0">
                <a:latin typeface="Calibri" pitchFamily="34" charset="0"/>
              </a:rPr>
              <a:t>		 Zakończenie procesu kontraktacji środków w ramach ogłoszonych konkursów zaplanowane jest na IV kwartał br. </a:t>
            </a: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8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None/>
              <a:defRPr/>
            </a:pPr>
            <a:endParaRPr lang="pl-PL" sz="2000" b="1" dirty="0" smtClean="0">
              <a:latin typeface="Calibri" pitchFamily="34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Calibri" pitchFamily="34" charset="0"/>
                <a:cs typeface="Times New Roman" pitchFamily="18" charset="0"/>
              </a:rPr>
              <a:t>Działanie 10.2 Działania na rzecz podniesienia aktywności zawodowej osób powyżej 29 roku życia.</a:t>
            </a:r>
          </a:p>
          <a:p>
            <a:pPr marL="457200" indent="-457200" algn="ctr">
              <a:buNone/>
              <a:defRPr/>
            </a:pPr>
            <a:r>
              <a:rPr lang="pl-PL" sz="1800" i="1" dirty="0" err="1" smtClean="0">
                <a:latin typeface="Calibri" pitchFamily="34" charset="0"/>
                <a:cs typeface="Times New Roman" pitchFamily="18" charset="0"/>
              </a:rPr>
              <a:t>Poddziałanie</a:t>
            </a:r>
            <a:r>
              <a:rPr lang="pl-PL" sz="1800" i="1" dirty="0" smtClean="0">
                <a:latin typeface="Calibri" pitchFamily="34" charset="0"/>
                <a:cs typeface="Times New Roman" pitchFamily="18" charset="0"/>
              </a:rPr>
              <a:t> 10.2.2 Wsparcie aktywności zawodowej osób powyżej 29 roku życia pozostających bez zatrudnienia - ZIT.</a:t>
            </a: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                  </a:t>
            </a:r>
          </a:p>
          <a:p>
            <a:pPr marL="457200" indent="-457200" algn="ctr">
              <a:buNone/>
              <a:defRPr/>
            </a:pP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Wartość konkursu: 11 999 400,00 PN zł.</a:t>
            </a:r>
          </a:p>
          <a:p>
            <a:pPr marL="457200" indent="-457200" algn="ctr">
              <a:buNone/>
              <a:defRPr/>
            </a:pPr>
            <a:endParaRPr lang="pl-PL" sz="2000" b="1" dirty="0" smtClean="0">
              <a:latin typeface="Calibri" pitchFamily="34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Calibri" pitchFamily="34" charset="0"/>
                <a:cs typeface="Times New Roman" pitchFamily="18" charset="0"/>
              </a:rPr>
              <a:t>Działanie 10.4 Rozwój przedsiębiorczości i tworzenie nowych miejsc pracy.</a:t>
            </a:r>
          </a:p>
          <a:p>
            <a:pPr marL="457200" indent="-457200" algn="ctr">
              <a:buNone/>
              <a:defRPr/>
            </a:pPr>
            <a:r>
              <a:rPr lang="pl-PL" sz="1800" i="1" dirty="0" err="1" smtClean="0">
                <a:latin typeface="Calibri" pitchFamily="34" charset="0"/>
                <a:cs typeface="Times New Roman" pitchFamily="18" charset="0"/>
              </a:rPr>
              <a:t>Poddziałanie</a:t>
            </a:r>
            <a:r>
              <a:rPr lang="pl-PL" sz="1800" i="1" dirty="0" smtClean="0">
                <a:latin typeface="Calibri" pitchFamily="34" charset="0"/>
                <a:cs typeface="Times New Roman" pitchFamily="18" charset="0"/>
              </a:rPr>
              <a:t> 10.4.2 Wsparcie rozwoju przedsiębiorczości poprzez zastosowanie instrumentów zwrotnych i bezzwrotnych – ZIT.</a:t>
            </a:r>
            <a:endParaRPr lang="pl-PL" sz="1900" b="1" i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algn="ctr">
              <a:buNone/>
              <a:defRPr/>
            </a:pPr>
            <a:r>
              <a:rPr lang="pl-PL" sz="1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Wartość konkursu: 12 961 200,00 PN zł.</a:t>
            </a:r>
          </a:p>
          <a:p>
            <a:pPr marL="457200" indent="-457200" algn="ctr">
              <a:buNone/>
              <a:defRPr/>
            </a:pPr>
            <a:endParaRPr lang="pl-PL" sz="18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>
              <a:buNone/>
              <a:defRPr/>
            </a:pPr>
            <a:endParaRPr lang="pl-PL" sz="18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algn="ctr">
              <a:buNone/>
              <a:defRPr/>
            </a:pPr>
            <a:endParaRPr lang="pl-PL" b="1" i="1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>
                <a:latin typeface="Calibri" pitchFamily="34" charset="0"/>
              </a:rPr>
              <a:t>	PROGRAM OPERACYJNY </a:t>
            </a:r>
          </a:p>
          <a:p>
            <a:pPr algn="ctr">
              <a:buNone/>
            </a:pPr>
            <a:r>
              <a:rPr lang="pl-PL" sz="2400" b="1" dirty="0" smtClean="0">
                <a:latin typeface="Calibri" pitchFamily="34" charset="0"/>
              </a:rPr>
              <a:t>WIEDZA EDUKACJA ROZWÓJ 2014 – 2020 </a:t>
            </a:r>
            <a:endParaRPr lang="pl-PL" sz="2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l-PL" sz="2200" dirty="0" smtClean="0">
                <a:latin typeface="Calibri" pitchFamily="34" charset="0"/>
              </a:rPr>
              <a:t>		</a:t>
            </a:r>
          </a:p>
          <a:p>
            <a:pPr algn="just">
              <a:buNone/>
            </a:pPr>
            <a:r>
              <a:rPr lang="pl-PL" sz="2000" dirty="0" smtClean="0">
                <a:latin typeface="Calibri" pitchFamily="34" charset="0"/>
              </a:rPr>
              <a:t>		Wojewódzki Urząd Pracy w powyższym Programie pełni funkcję Instytucji Pośredniczącej. W ramach Działań Osi Priorytetowej I </a:t>
            </a:r>
            <a:r>
              <a:rPr lang="pl-PL" sz="2000" i="1" dirty="0" smtClean="0">
                <a:latin typeface="Calibri" pitchFamily="34" charset="0"/>
              </a:rPr>
              <a:t>„Osoby młode na rynku pracy”</a:t>
            </a:r>
            <a:r>
              <a:rPr lang="pl-PL" sz="2000" dirty="0" smtClean="0">
                <a:latin typeface="Calibri" pitchFamily="34" charset="0"/>
              </a:rPr>
              <a:t> Programu Operacyjnego Wiedza Edukacja Rozwój (POWER) wdrażanego w ramach perspektywy finansowej 2014 – 2020 funkcjonują dwa Działania:</a:t>
            </a:r>
          </a:p>
          <a:p>
            <a:pPr lvl="1"/>
            <a:r>
              <a:rPr lang="pl-PL" sz="2000" dirty="0" smtClean="0">
                <a:latin typeface="Calibri" pitchFamily="34" charset="0"/>
              </a:rPr>
              <a:t>Działanie 1.1. Wsparcie osób młodych pozostających bez pracy na regionalnym rynku pracy – projekty pozakonkursowe;</a:t>
            </a:r>
          </a:p>
          <a:p>
            <a:pPr lvl="1"/>
            <a:r>
              <a:rPr lang="pl-PL" sz="2000" dirty="0" smtClean="0">
                <a:latin typeface="Calibri" pitchFamily="34" charset="0"/>
              </a:rPr>
              <a:t>Działanie 1.2 Wsparcie osób młodych pozostających bez pracy na regionalnym rynku pracy – projekty konkursowe.</a:t>
            </a: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71472" y="428604"/>
            <a:ext cx="778674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000" dirty="0" smtClean="0">
                <a:latin typeface="Calibri" pitchFamily="34" charset="0"/>
              </a:rPr>
              <a:t>	</a:t>
            </a:r>
          </a:p>
          <a:p>
            <a:pPr algn="ctr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</a:rPr>
              <a:t>Działanie 10.5 Przystosowanie pracowników, przedsiębiorstw </a:t>
            </a:r>
            <a:br>
              <a:rPr lang="pl-PL" sz="2200" b="1" dirty="0" smtClean="0">
                <a:latin typeface="Calibri" pitchFamily="34" charset="0"/>
              </a:rPr>
            </a:br>
            <a:r>
              <a:rPr lang="pl-PL" sz="2200" b="1" dirty="0" smtClean="0">
                <a:latin typeface="Calibri" pitchFamily="34" charset="0"/>
              </a:rPr>
              <a:t>i przedsiębiorców do zmian (projekty konkursowe).</a:t>
            </a:r>
          </a:p>
          <a:p>
            <a:pPr algn="just">
              <a:buNone/>
            </a:pPr>
            <a:endParaRPr lang="pl-PL" sz="19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l-PL" sz="19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Wartość konkursu: </a:t>
            </a:r>
            <a:r>
              <a:rPr lang="pl-PL" sz="19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11 802 000,00 PLN</a:t>
            </a:r>
          </a:p>
          <a:p>
            <a:pPr>
              <a:buNone/>
            </a:pPr>
            <a:r>
              <a:rPr lang="pl-PL" sz="2000" dirty="0" smtClean="0">
                <a:latin typeface="Calibri" pitchFamily="34" charset="0"/>
              </a:rPr>
              <a:t> </a:t>
            </a:r>
            <a:r>
              <a:rPr lang="pl-PL" sz="1600" dirty="0" smtClean="0">
                <a:latin typeface="Calibri" pitchFamily="34" charset="0"/>
              </a:rPr>
              <a:t>	</a:t>
            </a:r>
            <a:r>
              <a:rPr lang="pl-PL" sz="1400" dirty="0" smtClean="0">
                <a:latin typeface="Calibri" pitchFamily="34" charset="0"/>
              </a:rPr>
              <a:t>	</a:t>
            </a:r>
            <a:r>
              <a:rPr lang="pl-PL" sz="1600" dirty="0" smtClean="0">
                <a:latin typeface="Calibri" pitchFamily="34" charset="0"/>
              </a:rPr>
              <a:t>Wsparcie skierowane jest wyłącznie do mikro, małych i średnich przedsiębiorstw, posiadających siedzibę lub jednostkę organizacyjną na terenie województwa świętokrzyskiego co najmniej w jednym z 3 obszarów funkcjonalnych miast: </a:t>
            </a:r>
            <a:r>
              <a:rPr lang="pl-PL" sz="1600" b="1" dirty="0" smtClean="0">
                <a:latin typeface="Calibri" pitchFamily="34" charset="0"/>
              </a:rPr>
              <a:t>Ostrowiec Świętokrzyski, Skarżysko-Kamienna, Starachowice</a:t>
            </a:r>
            <a:r>
              <a:rPr lang="pl-PL" sz="16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pl-PL" sz="1400" dirty="0" smtClean="0">
              <a:latin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</a:rPr>
              <a:t>Działanie 10.5   Przystosowanie pracowników, przedsiębiorstw </a:t>
            </a:r>
            <a:br>
              <a:rPr lang="pl-PL" sz="2200" b="1" dirty="0" smtClean="0">
                <a:latin typeface="Calibri" pitchFamily="34" charset="0"/>
              </a:rPr>
            </a:br>
            <a:r>
              <a:rPr lang="pl-PL" sz="2200" b="1" dirty="0" smtClean="0">
                <a:latin typeface="Calibri" pitchFamily="34" charset="0"/>
              </a:rPr>
              <a:t>i przedsiębiorców do zmian (projekty konkursowe).</a:t>
            </a:r>
          </a:p>
          <a:p>
            <a:pPr>
              <a:buNone/>
            </a:pPr>
            <a:r>
              <a:rPr lang="pl-PL" sz="2400" dirty="0" smtClean="0">
                <a:latin typeface="Calibri" pitchFamily="34" charset="0"/>
              </a:rPr>
              <a:t> </a:t>
            </a:r>
          </a:p>
          <a:p>
            <a:pPr algn="ctr">
              <a:buNone/>
            </a:pPr>
            <a:r>
              <a:rPr lang="pl-PL" sz="1900" dirty="0" smtClean="0">
                <a:latin typeface="Calibri" pitchFamily="34" charset="0"/>
              </a:rPr>
              <a:t> </a:t>
            </a:r>
            <a:r>
              <a:rPr lang="pl-PL" sz="19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Wartość konkursu: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12 784 800 PLN </a:t>
            </a:r>
            <a:endParaRPr lang="pl-PL" sz="19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pl-PL" sz="1800" dirty="0" smtClean="0">
                <a:latin typeface="Calibri" pitchFamily="34" charset="0"/>
              </a:rPr>
              <a:t>		</a:t>
            </a:r>
            <a:r>
              <a:rPr lang="pl-PL" sz="1600" dirty="0" smtClean="0">
                <a:latin typeface="Calibri" pitchFamily="34" charset="0"/>
              </a:rPr>
              <a:t>Wsparcie skierowane jest wyłącznie do mikro, małych i średnich przedsiębiorstw, posiadających siedzibę lub jednostkę organizacyjną na terenie województwa świętokrzyskiego </a:t>
            </a:r>
            <a:r>
              <a:rPr lang="pl-PL" sz="1600" b="1" dirty="0" smtClean="0">
                <a:latin typeface="Calibri" pitchFamily="34" charset="0"/>
              </a:rPr>
              <a:t>z wyłączeniem obszarów funkcjonalnych miast: Ostrowiec Świętokrzyski, Skarżysko – Kamienna, Starachowice</a:t>
            </a:r>
            <a:endParaRPr lang="pl-PL" sz="1600" dirty="0" smtClean="0">
              <a:latin typeface="Calibri" pitchFamily="34" charset="0"/>
            </a:endParaRPr>
          </a:p>
          <a:p>
            <a:pPr algn="ctr">
              <a:buNone/>
            </a:pPr>
            <a:endParaRPr lang="pl-PL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99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2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2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2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42910" y="28574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DZIĘKUJĘ ZA UWAGĘ</a:t>
            </a:r>
            <a:br>
              <a:rPr lang="pl-PL" sz="44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700808"/>
            <a:ext cx="8373616" cy="38198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000" dirty="0" smtClean="0"/>
              <a:t>		</a:t>
            </a:r>
            <a:r>
              <a:rPr lang="pl-PL" sz="2000" dirty="0" smtClean="0">
                <a:latin typeface="Calibri" pitchFamily="34" charset="0"/>
              </a:rPr>
              <a:t>Program skierowany jest do pozostających bez zatrudnienia osób młodych do 29 roku życia i w przypadku Osi Priorytetowej I wdrażany jest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w ramach procedury pozakonkursowej przez powiatowe urzędy pracy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i konkursowej – przez wszystkie uprawnione podmioty. </a:t>
            </a:r>
          </a:p>
          <a:p>
            <a:pPr>
              <a:buNone/>
            </a:pPr>
            <a:r>
              <a:rPr lang="pl-PL" sz="2000" dirty="0" smtClean="0">
                <a:latin typeface="Calibri" pitchFamily="34" charset="0"/>
              </a:rPr>
              <a:t>		Na realizację Działań w ramach programu przewidziana została kwota </a:t>
            </a:r>
            <a:r>
              <a:rPr lang="pl-PL" sz="2000" b="1" dirty="0" smtClean="0">
                <a:latin typeface="Calibri" pitchFamily="34" charset="0"/>
              </a:rPr>
              <a:t>90.196.987 euro</a:t>
            </a:r>
            <a:r>
              <a:rPr lang="pl-PL" sz="2000" dirty="0" smtClean="0">
                <a:latin typeface="Calibri" pitchFamily="34" charset="0"/>
              </a:rPr>
              <a:t>, w tym na:</a:t>
            </a:r>
          </a:p>
          <a:p>
            <a:pPr>
              <a:buNone/>
            </a:pPr>
            <a:endParaRPr lang="pl-PL" sz="2000" dirty="0" smtClean="0">
              <a:latin typeface="Calibri" pitchFamily="34" charset="0"/>
            </a:endParaRPr>
          </a:p>
          <a:p>
            <a:pPr lvl="3"/>
            <a: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realizację projektów pozakonkursowych w ramach </a:t>
            </a:r>
            <a:b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Działania 1.1  – </a:t>
            </a:r>
            <a:r>
              <a:rPr lang="pl-PL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76.667.439 euro</a:t>
            </a:r>
            <a: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</a:p>
          <a:p>
            <a:pPr lvl="3">
              <a:buNone/>
            </a:pPr>
            <a:endParaRPr lang="pl-PL" sz="20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lvl="3"/>
            <a: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wdrażanie projektów konkursowych w ramach </a:t>
            </a:r>
            <a:b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Działania 1.2 – </a:t>
            </a:r>
            <a:r>
              <a:rPr lang="pl-PL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13.529.548 euro</a:t>
            </a:r>
            <a:r>
              <a:rPr lang="pl-PL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71472" y="428604"/>
            <a:ext cx="778674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latin typeface="Calibri" pitchFamily="34" charset="0"/>
              </a:rPr>
              <a:t>	Pierwszy konkurs na realizację projektów w ramach </a:t>
            </a:r>
            <a:r>
              <a:rPr lang="pl-PL" sz="2000" dirty="0" err="1" smtClean="0">
                <a:latin typeface="Calibri" pitchFamily="34" charset="0"/>
              </a:rPr>
              <a:t>Poddziałania</a:t>
            </a:r>
            <a:r>
              <a:rPr lang="pl-PL" sz="2000" dirty="0" smtClean="0">
                <a:latin typeface="Calibri" pitchFamily="34" charset="0"/>
              </a:rPr>
              <a:t> 1.2.2 POWER został ogłoszony w sierpniu 2015 r. </a:t>
            </a:r>
          </a:p>
          <a:p>
            <a:pPr algn="ctr">
              <a:buNone/>
            </a:pPr>
            <a:r>
              <a:rPr lang="pl-PL" sz="2000" dirty="0" smtClean="0">
                <a:latin typeface="Calibri" pitchFamily="34" charset="0"/>
              </a:rPr>
              <a:t>Zaplanowana do zakontraktowania kwota wynikająca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z Planu Działania wynosiła ponad </a:t>
            </a:r>
            <a:r>
              <a:rPr lang="pl-PL" sz="2000" b="1" dirty="0" smtClean="0">
                <a:latin typeface="Calibri" pitchFamily="34" charset="0"/>
              </a:rPr>
              <a:t>23,5 mln zł</a:t>
            </a:r>
            <a:r>
              <a:rPr lang="pl-PL" sz="2000" dirty="0" smtClean="0">
                <a:latin typeface="Calibri" pitchFamily="34" charset="0"/>
              </a:rPr>
              <a:t>. </a:t>
            </a:r>
          </a:p>
          <a:p>
            <a:pPr algn="ctr">
              <a:buNone/>
            </a:pPr>
            <a:r>
              <a:rPr lang="pl-PL" sz="2000" dirty="0" smtClean="0">
                <a:latin typeface="Calibri" pitchFamily="34" charset="0"/>
              </a:rPr>
              <a:t>Ogółem do Wojewódzkiego Urzędu Pracy wpłynęły </a:t>
            </a:r>
            <a:r>
              <a:rPr lang="pl-PL" sz="2000" b="1" dirty="0" smtClean="0">
                <a:latin typeface="Calibri" pitchFamily="34" charset="0"/>
              </a:rPr>
              <a:t>224 wnioski </a:t>
            </a:r>
            <a:r>
              <a:rPr lang="pl-PL" sz="2000" dirty="0" smtClean="0">
                <a:latin typeface="Calibri" pitchFamily="34" charset="0"/>
              </a:rPr>
              <a:t>o dofinansowanie projektów o łącznej wartości blisko </a:t>
            </a:r>
            <a:r>
              <a:rPr lang="pl-PL" sz="2000" b="1" dirty="0" smtClean="0">
                <a:latin typeface="Calibri" pitchFamily="34" charset="0"/>
              </a:rPr>
              <a:t>278 mln zł</a:t>
            </a:r>
            <a:r>
              <a:rPr lang="pl-PL" sz="2000" dirty="0" smtClean="0">
                <a:latin typeface="Calibri" pitchFamily="34" charset="0"/>
              </a:rPr>
              <a:t>. </a:t>
            </a:r>
          </a:p>
          <a:p>
            <a:pPr algn="ctr">
              <a:buNone/>
            </a:pPr>
            <a:endParaRPr lang="pl-PL" sz="2200" dirty="0" smtClean="0">
              <a:latin typeface="Calibri" pitchFamily="34" charset="0"/>
            </a:endParaRP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71472" y="428604"/>
            <a:ext cx="778674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537667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pl-PL" sz="2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l-PL" sz="4200" dirty="0" smtClean="0">
                <a:latin typeface="Calibri" pitchFamily="34" charset="0"/>
              </a:rPr>
              <a:t>W okresie od 3 do 18 marca 2015 r. Wojewódzki Urząd Pracy przeprowadził w ramach </a:t>
            </a:r>
            <a:br>
              <a:rPr lang="pl-PL" sz="4200" dirty="0" smtClean="0">
                <a:latin typeface="Calibri" pitchFamily="34" charset="0"/>
              </a:rPr>
            </a:br>
            <a:r>
              <a:rPr lang="pl-PL" sz="4200" dirty="0" smtClean="0">
                <a:latin typeface="Calibri" pitchFamily="34" charset="0"/>
              </a:rPr>
              <a:t>działania 1.1 POWER pierwszy nabór wniosków na realizację przez powiatowe urzędy pracy projektów pozakonkursowych mających na celu aktywizację zawodowa osób bezrobotnych do 29 roku życia zaliczających się do kategorii NEET. </a:t>
            </a:r>
          </a:p>
          <a:p>
            <a:pPr algn="ctr">
              <a:buNone/>
            </a:pPr>
            <a:endParaRPr lang="pl-PL" sz="42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l-PL" sz="4200" dirty="0" smtClean="0">
                <a:latin typeface="Calibri" pitchFamily="34" charset="0"/>
              </a:rPr>
              <a:t>Wszystkie powiatowe urzędy pracy złożyły stosowne wnioski, które zostały poddane ocenie formalnej oraz merytorycznej. W dniu 25 maja 2015 r. w siedzibie WUP dyrektorzy wszystkich Powiatowych Urzędów Pracy z terenu województwa podpisali umowy na realizacje Programu. </a:t>
            </a:r>
            <a:br>
              <a:rPr lang="pl-PL" sz="4200" dirty="0" smtClean="0">
                <a:latin typeface="Calibri" pitchFamily="34" charset="0"/>
              </a:rPr>
            </a:br>
            <a:endParaRPr lang="pl-PL" sz="42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l-PL" sz="4200" dirty="0" smtClean="0">
                <a:latin typeface="Calibri" pitchFamily="34" charset="0"/>
              </a:rPr>
              <a:t>Kwota przeznaczona na realizacje działań w roku 2015 </a:t>
            </a:r>
            <a:r>
              <a:rPr lang="pl-PL" sz="4200" b="1" dirty="0" smtClean="0">
                <a:latin typeface="Calibri" pitchFamily="34" charset="0"/>
              </a:rPr>
              <a:t>wyniosła 45.994,5 tys. zł</a:t>
            </a:r>
            <a:br>
              <a:rPr lang="pl-PL" sz="4200" b="1" dirty="0" smtClean="0">
                <a:latin typeface="Calibri" pitchFamily="34" charset="0"/>
              </a:rPr>
            </a:br>
            <a:r>
              <a:rPr lang="pl-PL" sz="4200" b="1" dirty="0" smtClean="0">
                <a:latin typeface="Calibri" pitchFamily="34" charset="0"/>
              </a:rPr>
              <a:t> </a:t>
            </a:r>
            <a:r>
              <a:rPr lang="pl-PL" sz="4200" dirty="0" smtClean="0">
                <a:latin typeface="Calibri" pitchFamily="34" charset="0"/>
              </a:rPr>
              <a:t>a wsparciem objętych zostało </a:t>
            </a:r>
            <a:r>
              <a:rPr lang="pl-PL" sz="4200" b="1" dirty="0" smtClean="0">
                <a:latin typeface="Calibri" pitchFamily="34" charset="0"/>
              </a:rPr>
              <a:t>ponad 5,5 tysiąca bezrobotnych</a:t>
            </a:r>
            <a:r>
              <a:rPr lang="pl-PL" sz="4200" dirty="0" smtClean="0">
                <a:latin typeface="Calibri" pitchFamily="34" charset="0"/>
              </a:rPr>
              <a:t>, którzy korzystają </a:t>
            </a:r>
            <a:br>
              <a:rPr lang="pl-PL" sz="4200" dirty="0" smtClean="0">
                <a:latin typeface="Calibri" pitchFamily="34" charset="0"/>
              </a:rPr>
            </a:br>
            <a:r>
              <a:rPr lang="pl-PL" sz="4200" dirty="0" smtClean="0">
                <a:latin typeface="Calibri" pitchFamily="34" charset="0"/>
              </a:rPr>
              <a:t>m.in. z następujących form aktywizacji zawodowej:</a:t>
            </a:r>
          </a:p>
          <a:p>
            <a:pPr>
              <a:buFontTx/>
              <a:buChar char="-"/>
            </a:pPr>
            <a:r>
              <a:rPr lang="pl-PL" sz="4200" dirty="0" smtClean="0">
                <a:latin typeface="Calibri" pitchFamily="34" charset="0"/>
              </a:rPr>
              <a:t>szkolenia, bony szkoleniowe,</a:t>
            </a:r>
          </a:p>
          <a:p>
            <a:pPr>
              <a:buFontTx/>
              <a:buChar char="-"/>
            </a:pPr>
            <a:r>
              <a:rPr lang="pl-PL" sz="4200" dirty="0" smtClean="0">
                <a:latin typeface="Calibri" pitchFamily="34" charset="0"/>
              </a:rPr>
              <a:t>Staże, bony stażowe,</a:t>
            </a:r>
          </a:p>
          <a:p>
            <a:pPr>
              <a:buFontTx/>
              <a:buChar char="-"/>
            </a:pPr>
            <a:r>
              <a:rPr lang="pl-PL" sz="4200" dirty="0" smtClean="0">
                <a:latin typeface="Calibri" pitchFamily="34" charset="0"/>
              </a:rPr>
              <a:t>Przygotowanie zawodowe dorosłych.  </a:t>
            </a:r>
          </a:p>
          <a:p>
            <a:pPr lvl="0" algn="ctr">
              <a:buNone/>
            </a:pPr>
            <a:endParaRPr lang="pl-PL" sz="2000" dirty="0" smtClean="0">
              <a:latin typeface="Calibri" pitchFamily="34" charset="0"/>
            </a:endParaRPr>
          </a:p>
          <a:p>
            <a:pPr algn="ctr">
              <a:buNone/>
            </a:pPr>
            <a:endParaRPr lang="pl-PL" sz="1800" dirty="0" smtClean="0">
              <a:latin typeface="Calibri" pitchFamily="34" charset="0"/>
            </a:endParaRPr>
          </a:p>
          <a:p>
            <a:pPr lvl="0" algn="ctr">
              <a:buNone/>
            </a:pPr>
            <a:r>
              <a:rPr lang="pl-PL" sz="1800" dirty="0" smtClean="0">
                <a:latin typeface="Calibri" pitchFamily="34" charset="0"/>
              </a:rPr>
              <a:t>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2285993"/>
            <a:ext cx="8143932" cy="2714643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pl-PL" sz="2600" dirty="0" smtClean="0">
                <a:latin typeface="Calibri" pitchFamily="34" charset="0"/>
              </a:rPr>
              <a:t>W okresie od 20 stycznia do 5 lutego 2016 r. </a:t>
            </a:r>
          </a:p>
          <a:p>
            <a:pPr lvl="0" algn="ctr">
              <a:buNone/>
            </a:pPr>
            <a:r>
              <a:rPr lang="pl-PL" sz="2600" dirty="0" smtClean="0">
                <a:latin typeface="Calibri" pitchFamily="34" charset="0"/>
              </a:rPr>
              <a:t>Wojewódzki Urząd Pracy przeprowadził w ramach Działania 1.1 POWER </a:t>
            </a:r>
            <a:r>
              <a:rPr lang="pl-PL" sz="2600" b="1" dirty="0" smtClean="0">
                <a:latin typeface="Calibri" pitchFamily="34" charset="0"/>
              </a:rPr>
              <a:t>drugi nabór wniosków</a:t>
            </a:r>
            <a:r>
              <a:rPr lang="pl-PL" sz="2600" dirty="0" smtClean="0">
                <a:latin typeface="Calibri" pitchFamily="34" charset="0"/>
              </a:rPr>
              <a:t> na realizację przez powiatowe urzędy pracy projektów pozakonkursowych mających na celu aktywizację zawodową osób bezrobotnych</a:t>
            </a:r>
            <a:br>
              <a:rPr lang="pl-PL" sz="2600" dirty="0" smtClean="0">
                <a:latin typeface="Calibri" pitchFamily="34" charset="0"/>
              </a:rPr>
            </a:br>
            <a:r>
              <a:rPr lang="pl-PL" sz="2600" dirty="0" smtClean="0">
                <a:latin typeface="Calibri" pitchFamily="34" charset="0"/>
              </a:rPr>
              <a:t> do 29 roku życia zaliczających się do kategorii NEET. </a:t>
            </a:r>
          </a:p>
          <a:p>
            <a:pPr lvl="0" algn="ctr">
              <a:buNone/>
            </a:pPr>
            <a:endParaRPr lang="pl-PL" sz="2600" dirty="0" smtClean="0">
              <a:latin typeface="Calibri" pitchFamily="34" charset="0"/>
            </a:endParaRPr>
          </a:p>
          <a:p>
            <a:pPr lvl="0" algn="ctr">
              <a:buNone/>
            </a:pPr>
            <a:r>
              <a:rPr lang="pl-PL" sz="2600" dirty="0" smtClean="0">
                <a:latin typeface="Calibri" pitchFamily="34" charset="0"/>
              </a:rPr>
              <a:t>Wszystkie powiatowe urzędy pracy złożyły stosowne wnioski, które zostały poddane ocenie formalnej oraz merytorycznej.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5192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sz="2200" dirty="0" smtClean="0"/>
              <a:t>		</a:t>
            </a:r>
          </a:p>
          <a:p>
            <a:pPr algn="just">
              <a:buNone/>
            </a:pPr>
            <a:r>
              <a:rPr lang="pl-PL" sz="2200" dirty="0" smtClean="0">
                <a:latin typeface="Calibri" pitchFamily="34" charset="0"/>
              </a:rPr>
              <a:t>		W dniu 13 kwietnia 2016 r. w siedzibie WUP dyrektorzy wszystkich Powiatowych Urzędów Pracy z terenu województwa podpisali umowy  </a:t>
            </a:r>
            <a:br>
              <a:rPr lang="pl-PL" sz="2200" dirty="0" smtClean="0">
                <a:latin typeface="Calibri" pitchFamily="34" charset="0"/>
              </a:rPr>
            </a:br>
            <a:r>
              <a:rPr lang="pl-PL" sz="2200" dirty="0" smtClean="0">
                <a:latin typeface="Calibri" pitchFamily="34" charset="0"/>
              </a:rPr>
              <a:t>na realizację Programu. Kwota przeznaczona na realizację działań w roku 2016 wynosi ponad </a:t>
            </a:r>
            <a:r>
              <a:rPr lang="pl-PL" sz="2200" b="1" dirty="0" smtClean="0">
                <a:latin typeface="Calibri" pitchFamily="34" charset="0"/>
              </a:rPr>
              <a:t>41,5 mln zł</a:t>
            </a:r>
            <a:r>
              <a:rPr lang="pl-PL" sz="2200" dirty="0" smtClean="0">
                <a:latin typeface="Calibri" pitchFamily="34" charset="0"/>
              </a:rPr>
              <a:t>, a wsparciem objętych zostanie ponad </a:t>
            </a:r>
            <a:br>
              <a:rPr lang="pl-PL" sz="2200" dirty="0" smtClean="0">
                <a:latin typeface="Calibri" pitchFamily="34" charset="0"/>
              </a:rPr>
            </a:br>
            <a:r>
              <a:rPr lang="pl-PL" sz="2200" b="1" dirty="0" smtClean="0">
                <a:latin typeface="Calibri" pitchFamily="34" charset="0"/>
              </a:rPr>
              <a:t>4,9 tysiąca bezrobotnych</a:t>
            </a:r>
            <a:r>
              <a:rPr lang="pl-PL" sz="2200" dirty="0" smtClean="0">
                <a:latin typeface="Calibri" pitchFamily="34" charset="0"/>
              </a:rPr>
              <a:t>, którzy skorzystają m.in. z następujących form aktywizacji zawodowej:</a:t>
            </a:r>
          </a:p>
          <a:p>
            <a:pPr lvl="2"/>
            <a:r>
              <a:rPr lang="pl-PL" sz="2200" dirty="0" smtClean="0">
                <a:latin typeface="Calibri" pitchFamily="34" charset="0"/>
              </a:rPr>
              <a:t>szkolenia, bony szkoleniowe,</a:t>
            </a:r>
          </a:p>
          <a:p>
            <a:pPr lvl="2"/>
            <a:r>
              <a:rPr lang="pl-PL" sz="2200" dirty="0" smtClean="0">
                <a:latin typeface="Calibri" pitchFamily="34" charset="0"/>
              </a:rPr>
              <a:t>staże, bony stażowe,</a:t>
            </a:r>
          </a:p>
          <a:p>
            <a:pPr lvl="2"/>
            <a:r>
              <a:rPr lang="pl-PL" sz="2200" dirty="0" smtClean="0">
                <a:latin typeface="Calibri" pitchFamily="34" charset="0"/>
              </a:rPr>
              <a:t>jednorazowe środki na podjęcie działalności gospodarczej,</a:t>
            </a:r>
          </a:p>
          <a:p>
            <a:pPr lvl="2"/>
            <a:r>
              <a:rPr lang="pl-PL" sz="2200" dirty="0" smtClean="0">
                <a:latin typeface="Calibri" pitchFamily="34" charset="0"/>
              </a:rPr>
              <a:t>przygotowanie zawodowe dorosłych,</a:t>
            </a:r>
          </a:p>
          <a:p>
            <a:pPr lvl="2"/>
            <a:r>
              <a:rPr lang="pl-PL" sz="2200" dirty="0" smtClean="0">
                <a:latin typeface="Calibri" pitchFamily="34" charset="0"/>
              </a:rPr>
              <a:t>prace interwencyjne, bony zatrudnieniowe,</a:t>
            </a:r>
          </a:p>
          <a:p>
            <a:pPr lvl="2"/>
            <a:r>
              <a:rPr lang="pl-PL" sz="2200" dirty="0" smtClean="0">
                <a:latin typeface="Calibri" pitchFamily="34" charset="0"/>
              </a:rPr>
              <a:t>świadczenia aktywizacyjne,</a:t>
            </a:r>
          </a:p>
          <a:p>
            <a:pPr lvl="2"/>
            <a:r>
              <a:rPr lang="pl-PL" sz="2200" dirty="0" smtClean="0">
                <a:latin typeface="Calibri" pitchFamily="34" charset="0"/>
              </a:rPr>
              <a:t>bony na zasiedlenie</a:t>
            </a:r>
            <a:r>
              <a:rPr lang="pl-PL" sz="2200" dirty="0" smtClean="0"/>
              <a:t>.</a:t>
            </a:r>
          </a:p>
          <a:p>
            <a:endParaRPr lang="pl-PL" dirty="0"/>
          </a:p>
        </p:txBody>
      </p:sp>
      <p:pic>
        <p:nvPicPr>
          <p:cNvPr id="4" name="Obraz 3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52373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2000" dirty="0" smtClean="0">
                <a:latin typeface="Calibri" pitchFamily="34" charset="0"/>
              </a:rPr>
              <a:t>		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11560" y="1772816"/>
            <a:ext cx="813690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2000" dirty="0" smtClean="0">
                <a:latin typeface="Calibri" pitchFamily="34" charset="0"/>
              </a:rPr>
              <a:t>Kolejny konkurs w ramach tego </a:t>
            </a:r>
            <a:r>
              <a:rPr lang="pl-PL" sz="2000" dirty="0" err="1" smtClean="0">
                <a:latin typeface="Calibri" pitchFamily="34" charset="0"/>
              </a:rPr>
              <a:t>Poddziałania</a:t>
            </a:r>
            <a:r>
              <a:rPr lang="pl-PL" sz="2000" dirty="0" smtClean="0">
                <a:latin typeface="Calibri" pitchFamily="34" charset="0"/>
              </a:rPr>
              <a:t> 1.2.2 POWER,  </a:t>
            </a:r>
          </a:p>
          <a:p>
            <a:pPr algn="ctr">
              <a:buNone/>
            </a:pPr>
            <a:r>
              <a:rPr lang="pl-PL" sz="2000" dirty="0" smtClean="0">
                <a:latin typeface="Calibri" pitchFamily="34" charset="0"/>
              </a:rPr>
              <a:t>został ogłoszony </a:t>
            </a:r>
            <a:r>
              <a:rPr lang="pl-PL" sz="2000" b="1" dirty="0" smtClean="0">
                <a:latin typeface="Calibri" pitchFamily="34" charset="0"/>
              </a:rPr>
              <a:t>w czerwcu br.</a:t>
            </a:r>
            <a:r>
              <a:rPr lang="pl-PL" sz="2000" dirty="0">
                <a:latin typeface="Calibri" pitchFamily="34" charset="0"/>
              </a:rPr>
              <a:t> </a:t>
            </a:r>
            <a:r>
              <a:rPr lang="pl-PL" sz="2000" dirty="0" smtClean="0">
                <a:latin typeface="Calibri" pitchFamily="34" charset="0"/>
              </a:rPr>
              <a:t>Konkurs ten także ukierunkowany został </a:t>
            </a:r>
          </a:p>
          <a:p>
            <a:pPr algn="ctr">
              <a:buNone/>
            </a:pPr>
            <a:r>
              <a:rPr lang="pl-PL" sz="2000" dirty="0" smtClean="0">
                <a:latin typeface="Calibri" pitchFamily="34" charset="0"/>
              </a:rPr>
              <a:t>na udzielenie kompleksowej pomocy młodym mieszkańcom województwa świętokrzyskiego, którzy bezskutecznie szukają swojego miejsca na rynku pracy. Na realizację projektów zaplanowana została kwota blisko </a:t>
            </a:r>
            <a:r>
              <a:rPr lang="pl-PL" sz="2000" b="1" dirty="0" smtClean="0">
                <a:latin typeface="Calibri" pitchFamily="34" charset="0"/>
              </a:rPr>
              <a:t>16 mln zł</a:t>
            </a:r>
            <a:r>
              <a:rPr lang="pl-PL" sz="2000" dirty="0" smtClean="0">
                <a:latin typeface="Calibri" pitchFamily="34" charset="0"/>
              </a:rPr>
              <a:t>. Przewiduje się, podpisanie umów i rozpoczęcie realizacji projektów nastąpi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latin typeface="Calibri" pitchFamily="34" charset="0"/>
              </a:rPr>
              <a:t>w IV kwartale br.</a:t>
            </a:r>
            <a:r>
              <a:rPr lang="pl-PL" b="1" dirty="0" smtClean="0">
                <a:latin typeface="Calibri" pitchFamily="34" charset="0"/>
              </a:rPr>
              <a:t/>
            </a:r>
            <a:br>
              <a:rPr lang="pl-PL" b="1" dirty="0" smtClean="0">
                <a:latin typeface="Calibri" pitchFamily="34" charset="0"/>
              </a:rPr>
            </a:br>
            <a:endParaRPr lang="pl-PL" b="1" dirty="0" smtClean="0">
              <a:latin typeface="Calibri" pitchFamily="34" charset="0"/>
            </a:endParaRPr>
          </a:p>
        </p:txBody>
      </p:sp>
      <p:pic>
        <p:nvPicPr>
          <p:cNvPr id="5" name="Obraz 4" descr="pasek-logotypy_wspolne.png"/>
          <p:cNvPicPr/>
          <p:nvPr/>
        </p:nvPicPr>
        <p:blipFill>
          <a:blip r:embed="rId2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7941684"/>
              </p:ext>
            </p:extLst>
          </p:nvPr>
        </p:nvGraphicFramePr>
        <p:xfrm>
          <a:off x="1071538" y="1500174"/>
          <a:ext cx="7472386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az 5" descr="pasek-logotypy_wspolne.png"/>
          <p:cNvPicPr/>
          <p:nvPr/>
        </p:nvPicPr>
        <p:blipFill>
          <a:blip r:embed="rId3"/>
          <a:srcRect t="17308" b="18269"/>
          <a:stretch>
            <a:fillRect/>
          </a:stretch>
        </p:blipFill>
        <p:spPr>
          <a:xfrm>
            <a:off x="500034" y="428604"/>
            <a:ext cx="8143932" cy="7143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419</Words>
  <Application>Microsoft Office PowerPoint</Application>
  <PresentationFormat>Pokaz na ekranie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Hol</vt:lpstr>
      <vt:lpstr>STAN WDRAŻANIA PROGRAMÓW  W RAMACH PERSPEKTYWY FINANSOWEJ  2014 - 2020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DZIĘKUJĘ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REALIZACJI Uchwały nr nr XIII/188/15 Sejmiku Województwa Świętokrzyskiego z dnia 27 lipca 2015 r. w sprawie sytuacji na rynku pracy województwa świętokrzyskiego</dc:title>
  <dc:creator>Ara</dc:creator>
  <cp:lastModifiedBy>wup</cp:lastModifiedBy>
  <cp:revision>88</cp:revision>
  <dcterms:created xsi:type="dcterms:W3CDTF">2016-09-25T14:30:01Z</dcterms:created>
  <dcterms:modified xsi:type="dcterms:W3CDTF">2016-10-03T09:32:39Z</dcterms:modified>
</cp:coreProperties>
</file>