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0" r:id="rId3"/>
    <p:sldId id="281" r:id="rId4"/>
    <p:sldId id="263" r:id="rId5"/>
    <p:sldId id="273" r:id="rId6"/>
    <p:sldId id="261" r:id="rId7"/>
    <p:sldId id="283" r:id="rId8"/>
    <p:sldId id="282" r:id="rId9"/>
    <p:sldId id="279" r:id="rId10"/>
    <p:sldId id="262" r:id="rId11"/>
    <p:sldId id="288" r:id="rId12"/>
    <p:sldId id="264" r:id="rId13"/>
    <p:sldId id="266" r:id="rId14"/>
    <p:sldId id="268" r:id="rId15"/>
    <p:sldId id="271" r:id="rId16"/>
    <p:sldId id="275" r:id="rId17"/>
    <p:sldId id="287" r:id="rId18"/>
    <p:sldId id="285" r:id="rId1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2E5D5-69D2-43D3-AF24-0CBA06598B6B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881D7-131B-4E2A-8F06-784057BE6E7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203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A754D-A7DE-4102-85D0-EC3C157E811F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23F79-EDEA-40D8-9BAC-0D547275022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574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5115-55F4-41C8-BE71-8266C37318D3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8D5-A46C-466B-951C-73890DADB9B4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DBC0-DC37-4A47-9B11-649B1FD55628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62-5C72-404E-B1B3-399E4A66FA55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EA50-DECB-4CE7-9F0A-DAA0042B0F75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5AE-8628-4566-A551-4205F4AA05FE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517A-8786-4944-87AE-7F87FD01F34F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7BA8-26A9-43BB-97B9-C46EDE98A1F2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0629-89B5-4D2B-8AE4-6E5FC1F149CD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3D93-5E57-4CF6-9E3A-17A0D21C5AC3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AAFF-C960-4644-8421-258037920125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A0A0-83BD-42F8-9DF7-C0BB4BE166DF}" type="datetime1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7D638-90A8-42CC-A371-426B40AB1B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034" y="1785926"/>
            <a:ext cx="835824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r>
              <a:rPr lang="pl-PL" sz="3200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Istotne kwestie dotyczące wskaźników i sprawozdawczości </a:t>
            </a:r>
          </a:p>
          <a:p>
            <a:pPr algn="ctr"/>
            <a:r>
              <a:rPr lang="pl-PL" sz="3200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w projektach realizowanych </a:t>
            </a:r>
          </a:p>
          <a:p>
            <a:pPr algn="ctr"/>
            <a:r>
              <a:rPr lang="pl-PL" sz="3200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w ramach PO WER</a:t>
            </a: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r>
              <a:rPr lang="pl-PL" sz="1400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Kielce dn. 04.10.2016 </a:t>
            </a: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500034" y="142873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pl-PL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28596" y="3714752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10</a:t>
            </a:fld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000100" y="1885950"/>
          <a:ext cx="7572428" cy="4257693"/>
        </p:xfrm>
        <a:graphic>
          <a:graphicData uri="http://schemas.openxmlformats.org/drawingml/2006/table">
            <a:tbl>
              <a:tblPr/>
              <a:tblGrid>
                <a:gridCol w="864610"/>
                <a:gridCol w="1270338"/>
                <a:gridCol w="866382"/>
                <a:gridCol w="382697"/>
                <a:gridCol w="382697"/>
                <a:gridCol w="382697"/>
                <a:gridCol w="382697"/>
                <a:gridCol w="382697"/>
                <a:gridCol w="496088"/>
                <a:gridCol w="496088"/>
                <a:gridCol w="460653"/>
                <a:gridCol w="602392"/>
                <a:gridCol w="602392"/>
              </a:tblGrid>
              <a:tr h="630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Lp.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Grupa docelowa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Wartość docelowa (%)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Liczba osób, które zakończyły udział w Działaniu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Liczba osób, które znalazły lub kontynuują zatrudnienie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Osiągnięta wartość wskaźnika efektywności zatrudnieniowej w ramach Działania (%)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Stopień realizacji wskaxnika (%)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53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Ogółem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Ogółem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Ogółem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53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6=4+5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9=7+8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10=(7/4)*100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11=(8/5)*100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12=(9/6)*100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13=(9/3)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5769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5769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Działanie/Poddziałanie ...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615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Ogólny </a:t>
                      </a:r>
                      <a:r>
                        <a:rPr lang="pl-PL" sz="7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wskaznik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efektywności zatrudnieniowej dla uczestników nie kwalifikujących się do żadnej z poniżej wymienionych grup docelowych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8,89%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17,14%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39,86%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dla osób niepełnosprawnych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25,00%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25,00%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25,00%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147,06%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dla osób długotrwale bezrobotnych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dla osób z niskimi kwalifikacjami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1500166" y="1214422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TABELA POMOCNICZA DO WYLICZANIA EFEKTYWNOŚCI ZATRUDNIENIOWEJ</a:t>
            </a:r>
            <a:endParaRPr lang="pl-PL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500034" y="1443841"/>
            <a:ext cx="8286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ZASADY MONITOROWANIA WSKAŹNIKÓW</a:t>
            </a:r>
          </a:p>
          <a:p>
            <a:endParaRPr lang="pl-PL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rozpoczęcie udziału w projekcie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 do zasady uznaje się przystąpienie do pierwszej formy wsparcia w ramach projektu</a:t>
            </a:r>
          </a:p>
          <a:p>
            <a:endParaRPr lang="pl-PL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 poziomie pojedynczego projektu uczestnika należy wykazać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tylko raz w danym wskaźniku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produktu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rezultatu. 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Uczestnik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może być wykazany w kilku wskaźnikach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(produktu </a:t>
            </a:r>
          </a:p>
          <a:p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rezultatu) w projekcie, w zależności od jego cech </a:t>
            </a:r>
          </a:p>
          <a:p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udzielanej formy wsparcia oraz osiągniętych rezultatów.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28596" y="3714752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971600" y="1340768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pl-PL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ZASADY </a:t>
            </a:r>
            <a:r>
              <a:rPr lang="pl-P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MONITOROWANIA WSKAŹNIKÓW</a:t>
            </a:r>
          </a:p>
          <a:p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Zakończenie udziału w projekcie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należy rozumieć jako zakończenie udziału zgodnie z założeniami projektu lub przedwczesne jego opuszczenie (tj. przerwanie udziału uczestnika w projekcie przed zakończeniem zaplanowanych dla niego form wsparcia)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Dane uczestnika zbierane są w momencie rozpoczęcia udziału w projekcie, a więc przedwczesne zakończenie uczestnictwa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nie rzutuje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 wartości wskaźników produktu</a:t>
            </a:r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1115616" y="1772816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ZASADY MONITOROWANIA WSKAŹNIKÓW</a:t>
            </a:r>
          </a:p>
          <a:p>
            <a:endParaRPr lang="pl-PL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Aktualizacja </a:t>
            </a:r>
            <a:r>
              <a:rPr lang="pl-PL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danych w SL dot.: </a:t>
            </a:r>
          </a:p>
          <a:p>
            <a:endParaRPr lang="pl-P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sytuacji uczestnika po zakończeniu udziału w projekcie – warunek konieczny do zapewnienia danych do wspólnych wskaźników rezultatu bezpośredniego, np. </a:t>
            </a:r>
          </a:p>
          <a:p>
            <a:r>
              <a:rPr lang="pl-PL" dirty="0">
                <a:latin typeface="Courier New" pitchFamily="49" charset="0"/>
                <a:cs typeface="Courier New" pitchFamily="49" charset="0"/>
              </a:rPr>
              <a:t>Informacje odnoszące się do wskaźników rezultatu bezpośredniego dla danego uczestnika powinny zostać usunięte z SL2014 i zastąpione nową wartością po ponownym zakończeniu przez niego udziału w projekcie.</a:t>
            </a:r>
          </a:p>
          <a:p>
            <a:endParaRPr lang="pl-PL" i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danych teleadresowych (telefon, adres e-mail) – na potrzeby ewaluacji i wskaźników rezultatu długoterminowego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305342"/>
            <a:ext cx="828680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ZASADY MONITOROWANIA WSKAŹNIKÓW</a:t>
            </a:r>
          </a:p>
          <a:p>
            <a:pPr algn="ctr"/>
            <a:endParaRPr lang="pl-P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Sytuacja (1) i Sytuacja (2) osoby w momencie zakończenia udziału w projekcie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Inne rezultaty dotyczące osób młodych</a:t>
            </a:r>
          </a:p>
          <a:p>
            <a:endParaRPr lang="pl-PL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Dane monitorowane do 4 tygodni od zakończenia udziału w projekcie 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Należy wskazać rezultaty, które dotyczą sytuacji danego uczestnika po zakończonym udziale. 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W pierwszej kolejności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należy wykazać te rezultaty, do których zrealizowania beneficjent zobowiązał się w projekcie (poprzez określenie wskaźników we wniosku o dofinansowanie) </a:t>
            </a:r>
          </a:p>
          <a:p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Dane dotyczące uczestników uzupełnione w polu </a:t>
            </a:r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Sytuacja (1) </a:t>
            </a:r>
          </a:p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i Sytuacja (2) oraz Inne rezultaty dotyczące osób młodych stanowią podstawę do wykazania tych informacji we wskaźnikach rezultatu </a:t>
            </a:r>
          </a:p>
          <a:p>
            <a:endParaRPr lang="pl-P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71472" y="4572008"/>
            <a:ext cx="8286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Walidacja – pole musi zostać uzupełnione w momencie, gdy wprowadzono datę 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w polu </a:t>
            </a:r>
            <a:r>
              <a:rPr lang="pl-PL" sz="1400" i="1" dirty="0" smtClean="0">
                <a:latin typeface="Courier New" pitchFamily="49" charset="0"/>
                <a:cs typeface="Courier New" pitchFamily="49" charset="0"/>
              </a:rPr>
              <a:t>Data zakończenia udziału w projekcie 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W przypadku, gdy uczestnik zakończył udział w projekcie i nie minął jeszcze okres 4 tygodni – należy wskazać</a:t>
            </a: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b="1" i="1" dirty="0" smtClean="0">
                <a:latin typeface="Courier New" pitchFamily="49" charset="0"/>
                <a:cs typeface="Courier New" pitchFamily="49" charset="0"/>
              </a:rPr>
              <a:t>sytuacja w trakcie monitorowania </a:t>
            </a:r>
          </a:p>
          <a:p>
            <a:endParaRPr lang="pl-P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142985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935026" y="177281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ZASADY MONITOROWANIA WSKAŹNIKÓW</a:t>
            </a: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 SYSTEMIE SL2014</a:t>
            </a:r>
          </a:p>
          <a:p>
            <a:pPr algn="ctr"/>
            <a:endParaRPr lang="pl-PL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pl-PL" b="1" dirty="0">
                <a:latin typeface="Courier New" pitchFamily="49" charset="0"/>
                <a:cs typeface="Courier New" pitchFamily="49" charset="0"/>
              </a:rPr>
              <a:t> Każdy uczestnik projektu współfinansowanego z EFS jest rejestrowany w centralnym systemie informatycznym 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SL2014</a:t>
            </a:r>
          </a:p>
          <a:p>
            <a:endParaRPr lang="pl-PL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pl-PL" b="1" dirty="0">
                <a:latin typeface="Courier New" pitchFamily="49" charset="0"/>
                <a:cs typeface="Courier New" pitchFamily="49" charset="0"/>
              </a:rPr>
              <a:t> Karta Monitorowanie uczestników projektów EFS – w ramach modułu Wnioski o płatność dostępnego w 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SL2014</a:t>
            </a:r>
          </a:p>
          <a:p>
            <a:endParaRPr lang="pl-PL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pl-PL" b="1" dirty="0">
                <a:latin typeface="Courier New" pitchFamily="49" charset="0"/>
                <a:cs typeface="Courier New" pitchFamily="49" charset="0"/>
              </a:rPr>
              <a:t> Informacje dotyczące wszystkich uczestników, którzy przystąpili do projektu od początku jego realizacji do ostatniego dnia okresu rozliczeniowego są przekazywane łącznie z wnioskiem o płatność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428736"/>
            <a:ext cx="857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14910" y="1930777"/>
            <a:ext cx="79296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WERYFIKACJA DANYCH UCZESTNIKÓW</a:t>
            </a:r>
          </a:p>
          <a:p>
            <a:pPr algn="ctr"/>
            <a:endParaRPr lang="pl-PL" b="1" dirty="0">
              <a:solidFill>
                <a:srgbClr val="0070C0"/>
              </a:solidFill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b="1" dirty="0">
              <a:solidFill>
                <a:srgbClr val="0070C0"/>
              </a:solidFill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b="1" u="sng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Weryfikacja zgodności danych </a:t>
            </a:r>
            <a:r>
              <a:rPr lang="pl-PL" b="1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zawartych w formularzu </a:t>
            </a:r>
            <a:endParaRPr lang="pl-PL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marL="342900" indent="-342900"/>
            <a:r>
              <a:rPr lang="pl-PL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z </a:t>
            </a:r>
            <a:r>
              <a:rPr lang="pl-PL" b="1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danymi uczestników z:</a:t>
            </a:r>
          </a:p>
          <a:p>
            <a:r>
              <a:rPr lang="pl-PL" b="1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   - wartościami wskaźników produktu i rezultatu wykazanych we wniosku o płatność</a:t>
            </a:r>
          </a:p>
          <a:p>
            <a:r>
              <a:rPr lang="pl-PL" b="1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   - opisem postępu rzeczowego w ramach każdego Zadania </a:t>
            </a:r>
          </a:p>
          <a:p>
            <a:endParaRPr lang="pl-PL" b="1" dirty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b="1" u="sng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Weryfikacja kompletności danych </a:t>
            </a:r>
          </a:p>
          <a:p>
            <a:endParaRPr lang="pl-PL" i="1" dirty="0" smtClean="0"/>
          </a:p>
        </p:txBody>
      </p:sp>
      <p:sp>
        <p:nvSpPr>
          <p:cNvPr id="5" name="Prostokąt 4"/>
          <p:cNvSpPr/>
          <p:nvPr/>
        </p:nvSpPr>
        <p:spPr>
          <a:xfrm>
            <a:off x="2286000" y="350043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i="1" dirty="0" smtClean="0"/>
              <a:t>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428736"/>
            <a:ext cx="85725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WYTYCZNE DOTYCZĄCE MONITOROWANIA </a:t>
            </a:r>
          </a:p>
          <a:p>
            <a:pPr algn="ctr"/>
            <a:r>
              <a:rPr lang="pl-PL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SPRAWOZDAWCZOŚCI</a:t>
            </a:r>
          </a:p>
          <a:p>
            <a:r>
              <a:rPr lang="pl-PL" b="1" dirty="0" smtClean="0"/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42910" y="228599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i="1" dirty="0" smtClean="0">
                <a:latin typeface="Courier New" pitchFamily="49" charset="0"/>
                <a:cs typeface="Courier New" pitchFamily="49" charset="0"/>
              </a:rPr>
              <a:t>Wytyczne w zakresie warunków gromadzenia </a:t>
            </a:r>
          </a:p>
          <a:p>
            <a:r>
              <a:rPr lang="pl-PL" i="1" dirty="0" smtClean="0">
                <a:latin typeface="Courier New" pitchFamily="49" charset="0"/>
                <a:cs typeface="Courier New" pitchFamily="49" charset="0"/>
              </a:rPr>
              <a:t>i przekazywania danych w postaci elektronicznej na lata 2014 – 2020</a:t>
            </a:r>
          </a:p>
          <a:p>
            <a:endParaRPr lang="pl-PL" i="1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i="1" dirty="0" smtClean="0">
                <a:latin typeface="Courier New" pitchFamily="49" charset="0"/>
                <a:cs typeface="Courier New" pitchFamily="49" charset="0"/>
              </a:rPr>
              <a:t>Wytyczne w zakresie monitorowania postępu rzeczowego realizacji programów operacyjnych na lata 2014-2020 (WLWK – zał. nr 2)</a:t>
            </a:r>
          </a:p>
          <a:p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i="1" dirty="0" smtClean="0">
                <a:latin typeface="Courier New" pitchFamily="49" charset="0"/>
                <a:cs typeface="Courier New" pitchFamily="49" charset="0"/>
              </a:rPr>
              <a:t>Wytyczne w zakresie realizacji przedsięwzięć z udziałem środków Europejskiego Funduszu Społecznego w obszarze rynku pracy na lata 2014-2020 (efektywność)</a:t>
            </a:r>
          </a:p>
          <a:p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i="1" dirty="0" smtClean="0">
                <a:latin typeface="Courier New" pitchFamily="49" charset="0"/>
                <a:cs typeface="Courier New" pitchFamily="49" charset="0"/>
              </a:rPr>
              <a:t>Wytyczne w zakresie sprawozdawczości na lata 2014-2020 </a:t>
            </a:r>
          </a:p>
          <a:p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i="1" dirty="0" smtClean="0">
                <a:latin typeface="Courier New" pitchFamily="49" charset="0"/>
                <a:cs typeface="Courier New" pitchFamily="49" charset="0"/>
              </a:rPr>
              <a:t> Podręcznik Beneficjenta SL2014</a:t>
            </a:r>
          </a:p>
          <a:p>
            <a:endParaRPr lang="pl-PL" i="1" dirty="0" smtClean="0"/>
          </a:p>
        </p:txBody>
      </p:sp>
      <p:sp>
        <p:nvSpPr>
          <p:cNvPr id="5" name="Prostokąt 4"/>
          <p:cNvSpPr/>
          <p:nvPr/>
        </p:nvSpPr>
        <p:spPr>
          <a:xfrm>
            <a:off x="2286000" y="350043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i="1" dirty="0" smtClean="0"/>
              <a:t>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27927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428736"/>
            <a:ext cx="857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42910" y="2143116"/>
            <a:ext cx="79296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r>
              <a:rPr lang="pl-PL" sz="3200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Dziękuję za uwagę</a:t>
            </a:r>
          </a:p>
          <a:p>
            <a:pPr algn="ctr"/>
            <a:endParaRPr lang="pl-PL" sz="3200" b="1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  <a:p>
            <a:pPr algn="ctr"/>
            <a:r>
              <a:rPr lang="pl-PL" sz="2000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Oddział ds. Finansowej Obsługi i Monitorowania Projektów EFS</a:t>
            </a:r>
          </a:p>
          <a:p>
            <a:endParaRPr lang="pl-PL" i="1" dirty="0" smtClean="0"/>
          </a:p>
        </p:txBody>
      </p:sp>
      <p:sp>
        <p:nvSpPr>
          <p:cNvPr id="5" name="Prostokąt 4"/>
          <p:cNvSpPr/>
          <p:nvPr/>
        </p:nvSpPr>
        <p:spPr>
          <a:xfrm>
            <a:off x="2286000" y="350043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i="1" dirty="0" smtClean="0"/>
              <a:t>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472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034" y="1142985"/>
            <a:ext cx="835824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pl-PL" sz="16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pl-PL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pl-PL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Wskaźniki są głównym narzędziem służącym monitorowaniu postępu w realizacji założonych działań i celów projektu. Wskaźniki odnoszą się zarówno do produktów, jak i rezultatów.</a:t>
            </a:r>
          </a:p>
          <a:p>
            <a:pPr>
              <a:defRPr/>
            </a:pPr>
            <a:endParaRPr lang="pl-PL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defRPr/>
            </a:pPr>
            <a:endParaRPr lang="pl-PL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defRPr/>
            </a:pPr>
            <a:r>
              <a:rPr lang="pl-PL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TYPOLOGIA WSKAŹNIKÓW</a:t>
            </a:r>
          </a:p>
          <a:p>
            <a:pPr algn="just">
              <a:defRPr/>
            </a:pPr>
            <a:endParaRPr lang="pl-PL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wskaźniki produktu </a:t>
            </a:r>
            <a:r>
              <a:rPr lang="pl-PL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– </a:t>
            </a:r>
            <a:r>
              <a:rPr lang="pl-PL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dot. realizowanych działań. Produkt stanowi wszystko, co zostało uzyskane w wyniku działań współfinansowanych z EFS. Są to zarówno wytworzone dobra, jak  usługi świadczone na rzecz uczestników podczas realizacji projektu. Wskaźnik produktu odnoszą się do osób lub podmiotów objętych wsparciem.</a:t>
            </a:r>
          </a:p>
          <a:p>
            <a:pPr algn="just">
              <a:buFont typeface="Arial" pitchFamily="34" charset="0"/>
              <a:buChar char="•"/>
              <a:defRPr/>
            </a:pPr>
            <a:endParaRPr lang="pl-PL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defRPr/>
            </a:pPr>
            <a:endParaRPr lang="pl-PL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817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034" y="1142985"/>
            <a:ext cx="835824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pl-PL" sz="16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defRPr/>
            </a:pPr>
            <a:r>
              <a:rPr lang="pl-PL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Przykładowe </a:t>
            </a:r>
            <a:r>
              <a:rPr lang="pl-PL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wskaźniki produktu </a:t>
            </a:r>
            <a:r>
              <a:rPr lang="pl-PL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występujące w </a:t>
            </a:r>
            <a:r>
              <a:rPr lang="pl-PL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projektach realizowanych w ramach PO WER:</a:t>
            </a:r>
          </a:p>
          <a:p>
            <a:pPr algn="ctr">
              <a:defRPr/>
            </a:pPr>
            <a:endParaRPr lang="pl-PL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defRPr/>
            </a:pPr>
            <a:endParaRPr lang="pl-PL" sz="1600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osób bezrobotnych (łącznie z długotrwale bezrobotnymi) objętych wsparciem w programie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pl-PL" sz="1600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osób o niskich kwalifikacjach objętych wsparciem </a:t>
            </a:r>
            <a:endParaRPr lang="pl-PL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defRPr/>
            </a:pP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w </a:t>
            </a:r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programie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pl-PL" sz="1600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osób pochodzących z terenów wiejskich objętych wsparciem w programie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pl-PL" sz="1600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osób z niepełnosprawnościami objętych wsparciem </a:t>
            </a:r>
            <a:endParaRPr lang="pl-PL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defRPr/>
            </a:pPr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w </a:t>
            </a:r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programie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defRPr/>
            </a:pPr>
            <a:endParaRPr lang="pl-PL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defRPr/>
            </a:pPr>
            <a:endParaRPr lang="pl-PL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6598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42910" y="1500174"/>
            <a:ext cx="81439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pl-PL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wskaźniki rezultatu </a:t>
            </a:r>
            <a:r>
              <a:rPr lang="pl-PL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– </a:t>
            </a:r>
            <a:r>
              <a:rPr lang="pl-PL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dot. Oczekiwanych efektów wsparcia ze środków EFS. Określają efekt zrealizowanych działań w odniesieniu do osób lub podmiotów, np. w postaci zmiany sytuacji na rynku pracy.</a:t>
            </a:r>
          </a:p>
          <a:p>
            <a:pPr algn="just">
              <a:buFont typeface="Arial" pitchFamily="34" charset="0"/>
              <a:buChar char="•"/>
              <a:defRPr/>
            </a:pPr>
            <a:endParaRPr lang="pl-PL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defRPr/>
            </a:pPr>
            <a:endParaRPr lang="pl-PL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wskaźniki rezultatu bezpośredniego </a:t>
            </a:r>
            <a:r>
              <a:rPr lang="pl-PL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– odnoszą się do sytuacji bezpośrednio po zakończeniu wsparcia, tj. w przypadku osób lub podmiotów – po zakończeni ich udziału w projekcie. Moment pomiaru – </a:t>
            </a: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 4 tygodni po zakończeniu udziału w projekcie</a:t>
            </a:r>
            <a:r>
              <a:rPr lang="pl-PL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pl-PL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571612"/>
            <a:ext cx="83582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Przykładowe </a:t>
            </a:r>
            <a:r>
              <a:rPr lang="pl-PL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wskaźniki </a:t>
            </a: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rezultatu </a:t>
            </a:r>
            <a:r>
              <a:rPr lang="pl-PL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występujące w projektach realizowanych w ramach PO WER:</a:t>
            </a:r>
          </a:p>
          <a:p>
            <a:pPr algn="just">
              <a:defRPr/>
            </a:pPr>
            <a:endParaRPr lang="pl-PL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osób </a:t>
            </a:r>
            <a:r>
              <a:rPr lang="pl-PL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bezrobotnych, które otrzymały ofertę pracy, kształcenia ustawicznego, przygotowania zawodowego lub stażu po opuszczeniu programu;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pl-PL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osób bezrobotnych, uczestniczących w kształceniu/szkoleniu lub uzyskujących kwalifikacje lub pracujących (łącznie z pracującymi na własny rachunek) po opuszczeniu programu;</a:t>
            </a:r>
            <a:endParaRPr lang="pl-PL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pl-PL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</a:t>
            </a:r>
            <a:r>
              <a:rPr lang="pl-PL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osób bezrobotnych, które ukończyły interwencję wspieraną w ramach Inicjatywy na rzecz zatrudnienia ludzi młodych;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pl-PL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pl-PL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Liczba osób poniżej 30 lat, które uzyskały kwalifikacje po opuszczeniu programu</a:t>
            </a:r>
          </a:p>
          <a:p>
            <a:pPr algn="just">
              <a:defRPr/>
            </a:pPr>
            <a:endParaRPr lang="pl-PL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28586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endParaRPr lang="pl-P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14348" y="1166842"/>
            <a:ext cx="76438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 EFEKTYWNOŚCI ZATRUDNIENIOWEJ </a:t>
            </a: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 KRYTERIUM DOSTĘPU</a:t>
            </a:r>
          </a:p>
          <a:p>
            <a:endParaRPr lang="pl-PL" b="1" dirty="0" smtClean="0"/>
          </a:p>
          <a:p>
            <a:r>
              <a:rPr lang="pl-PL" b="1" dirty="0" smtClean="0"/>
              <a:t>           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RELACJA</a:t>
            </a:r>
          </a:p>
          <a:p>
            <a:r>
              <a:rPr lang="pl-PL" b="1" dirty="0"/>
              <a:t> </a:t>
            </a:r>
            <a:r>
              <a:rPr lang="pl-PL" b="1" dirty="0" smtClean="0"/>
              <a:t>                                   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LICZBY OSÓB, KTÓRE 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PO ZAKOŃCZENIU UDZIAŁU W PROJEKCIE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PODJĘŁY PRACĘ</a:t>
            </a:r>
          </a:p>
          <a:p>
            <a:endParaRPr lang="pl-PL" b="1" dirty="0" smtClean="0"/>
          </a:p>
          <a:p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DO</a:t>
            </a:r>
          </a:p>
          <a:p>
            <a:r>
              <a:rPr lang="pl-PL" b="1" dirty="0" smtClean="0"/>
              <a:t>                                    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LICZBY OSÓB, KTÓRE 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ZAKOŃCZYŁY UDZIAŁ W PROJEKCIE </a:t>
            </a:r>
          </a:p>
          <a:p>
            <a:r>
              <a:rPr lang="pl-PL" b="1" dirty="0"/>
              <a:t> </a:t>
            </a:r>
            <a:r>
              <a:rPr lang="pl-PL" b="1" dirty="0" smtClean="0"/>
              <a:t>      </a:t>
            </a:r>
          </a:p>
          <a:p>
            <a:endParaRPr lang="pl-PL" b="1" dirty="0" smtClean="0"/>
          </a:p>
          <a:p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MIERZONA W OKRESIE DO 3 MIESIĘCY  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PO ZAKOŃCZENIU UDZIAŁU W PROJEKCIE</a:t>
            </a:r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28586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endParaRPr lang="pl-P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14348" y="1166842"/>
            <a:ext cx="76438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pl-PL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 EFEKTYWNOŚCI ZATRUDNIENIOWEJ 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Zgodnie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z </a:t>
            </a:r>
            <a:r>
              <a:rPr lang="pl-PL" b="1" i="1" dirty="0">
                <a:latin typeface="Courier New" pitchFamily="49" charset="0"/>
                <a:cs typeface="Courier New" pitchFamily="49" charset="0"/>
              </a:rPr>
              <a:t>Wytycznymi w zakresie realizacji przedsięwzięć z udziałem środków Europejskiego Funduszu Społecznego w obszarze rynku pracy na lata 2014-2020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do wskaźnika efektywności zatrudnieniowej należy wliczyć wszystkie osoby, które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endParaRPr lang="pl-PL" b="1" dirty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zakończyły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udział zgodnie z założeniami projektu (zgodnie z zaplanowaną ścieżką wsparcia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endParaRPr lang="pl-PL" b="1" dirty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przerwały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udział w projekcie przed zakończeniem zaplanowanych dla nich form wsparcia </a:t>
            </a:r>
            <a:r>
              <a:rPr lang="pl-PL" b="1" u="sng" dirty="0">
                <a:latin typeface="Courier New" pitchFamily="49" charset="0"/>
                <a:cs typeface="Courier New" pitchFamily="49" charset="0"/>
              </a:rPr>
              <a:t>wyłącznie </a:t>
            </a:r>
            <a:endParaRPr lang="pl-PL" b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b="1" u="sn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u="sng" dirty="0" smtClean="0">
                <a:latin typeface="Courier New" pitchFamily="49" charset="0"/>
                <a:cs typeface="Courier New" pitchFamily="49" charset="0"/>
              </a:rPr>
              <a:t> w </a:t>
            </a:r>
            <a:r>
              <a:rPr lang="pl-PL" b="1" u="sng" dirty="0">
                <a:latin typeface="Courier New" pitchFamily="49" charset="0"/>
                <a:cs typeface="Courier New" pitchFamily="49" charset="0"/>
              </a:rPr>
              <a:t>wyniku podjęcia </a:t>
            </a:r>
            <a:r>
              <a:rPr lang="pl-PL" b="1" u="sng" dirty="0" smtClean="0">
                <a:latin typeface="Courier New" pitchFamily="49" charset="0"/>
                <a:cs typeface="Courier New" pitchFamily="49" charset="0"/>
              </a:rPr>
              <a:t>pracy</a:t>
            </a:r>
            <a:endParaRPr lang="pl-PL" b="1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598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28586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endParaRPr lang="pl-P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14348" y="1166842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 EFEKTYWNOŚCI ZATRUDNIENIOWEJ 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4720001"/>
              </p:ext>
            </p:extLst>
          </p:nvPr>
        </p:nvGraphicFramePr>
        <p:xfrm>
          <a:off x="428596" y="1857365"/>
          <a:ext cx="8501122" cy="5231384"/>
        </p:xfrm>
        <a:graphic>
          <a:graphicData uri="http://schemas.openxmlformats.org/drawingml/2006/table">
            <a:tbl>
              <a:tblPr/>
              <a:tblGrid>
                <a:gridCol w="2286017"/>
                <a:gridCol w="3857652"/>
                <a:gridCol w="2357453"/>
              </a:tblGrid>
              <a:tr h="423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KATEGORIA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KRYTERIUM EFEKTYWNOŚCI ZATRUDNIENIOWEJ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WSKAŹNIK REZULTATU BEZPOŚREDNIEGO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483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Okres monitorowania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Do 3 miesięcy po zakończeniu udziału w projekcie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Do 4 tygodni </a:t>
                      </a:r>
                      <a:r>
                        <a:rPr lang="pl-PL" sz="1600" b="1" dirty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po </a:t>
                      </a:r>
                      <a:r>
                        <a:rPr lang="pl-PL" sz="1600" b="1" dirty="0" smtClean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zakończeniu udziału w projekcie</a:t>
                      </a:r>
                      <a:endParaRPr lang="pl-PL" sz="1600" b="1" dirty="0">
                        <a:solidFill>
                          <a:srgbClr val="0070C0"/>
                        </a:solidFill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Wymagany okres zatrudnienia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W przypadku nawiązania stosunku pracy – </a:t>
                      </a:r>
                      <a:r>
                        <a:rPr lang="pl-PL" sz="1600" b="1" dirty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umowa co najmniej na 3 m-ce i przynajmniej na ½ etatu.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W przypadku umów cywilnoprawnych – umowa co najmniej na 3 m-ce o wartości równej lub wyższej 3-krotności minimalnego wynagrodzenia.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W przypadku </a:t>
                      </a:r>
                      <a:r>
                        <a:rPr lang="pl-PL" sz="1600" b="1" dirty="0" err="1">
                          <a:latin typeface="Candara" pitchFamily="34" charset="0"/>
                          <a:ea typeface="Calibri"/>
                          <a:cs typeface="Times New Roman"/>
                        </a:rPr>
                        <a:t>samozatrudnienia</a:t>
                      </a:r>
                      <a:r>
                        <a:rPr lang="pl-PL" sz="16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 – prowadzenie działalności gospodarczej przez co najmniej 3 miesiące od daty rozpoczęcia wykonywania działalności (zgodnie z wpisem do ewidencji działalności CEIDG lub KRS)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Nie określono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739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1472" y="128586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endParaRPr lang="pl-P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14348" y="1166842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WSKAŹNIK EFEKTYWNOŚCI ZATRUDNIENIOWEJ 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6506381"/>
              </p:ext>
            </p:extLst>
          </p:nvPr>
        </p:nvGraphicFramePr>
        <p:xfrm>
          <a:off x="428596" y="1857365"/>
          <a:ext cx="8501122" cy="4251963"/>
        </p:xfrm>
        <a:graphic>
          <a:graphicData uri="http://schemas.openxmlformats.org/drawingml/2006/table">
            <a:tbl>
              <a:tblPr/>
              <a:tblGrid>
                <a:gridCol w="2286017"/>
                <a:gridCol w="3857652"/>
                <a:gridCol w="2357453"/>
              </a:tblGrid>
              <a:tr h="571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KATEGORIA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KRYTERIUM EFEKTYWNOŚCI ZATRUDNIENIOWEJ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WSKAŹNIK REZULTATU BEZPOŚREDNIEGO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582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Forma zatrudnienia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Stosunek </a:t>
                      </a:r>
                      <a:r>
                        <a:rPr lang="pl-PL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pracy, stosunek cywilnoprawny,</a:t>
                      </a:r>
                      <a:r>
                        <a:rPr lang="pl-PL" sz="1400" b="1" baseline="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b="1" dirty="0" err="1" smtClean="0">
                          <a:latin typeface="Candara" pitchFamily="34" charset="0"/>
                          <a:ea typeface="Calibri"/>
                          <a:cs typeface="Times New Roman"/>
                        </a:rPr>
                        <a:t>samozatrudnienie</a:t>
                      </a:r>
                      <a:endParaRPr lang="pl-PL" sz="14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Nie określono (każda forma przewidująca wynagrodzenie i ubezpieczenie danej osoby)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Czy osoby, które w ramach projektu EFS (realizowanego przez danego beneficjenta lub w ramach innego projektu EFS) otrzymały środki na założenie działalności gospodarczej należy wykazywać jako pracujące?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Nie</a:t>
                      </a: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, osoby te nie są uwzględniane w kryterium efektywności zatrudnieniowej (zarówno w liczbie osób, które podjęły pracę, jak i zakończyły udział w projekcie) – wsparcie dla nich jest wyłączone z rygoru zapewnienia efektywności zatrudnieniowej.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Tak, </a:t>
                      </a: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wskaźnik rezultatu bezpośredniego należy </a:t>
                      </a:r>
                      <a:r>
                        <a:rPr lang="pl-PL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mierzyć </a:t>
                      </a: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wśród wszystkich uczestników, którzy otrzymali wsparcie w ramach projektu.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Konsekwencje nieosiągnięcia miernika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Reguła proporcjonalności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ndara" pitchFamily="34" charset="0"/>
                          <a:ea typeface="Calibri"/>
                          <a:cs typeface="Times New Roman"/>
                        </a:rPr>
                        <a:t>Reguła proporcjonalności – jeśli wskaźnik określono we wniosku o dofinansowanie.</a:t>
                      </a:r>
                    </a:p>
                  </a:txBody>
                  <a:tcPr marL="38413" marR="38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D638-90A8-42CC-A371-426B40AB1B76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1367</Words>
  <Application>Microsoft Office PowerPoint</Application>
  <PresentationFormat>Pokaz na ekranie (4:3)</PresentationFormat>
  <Paragraphs>336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Artur Radziwolski</dc:creator>
  <cp:lastModifiedBy>z.cieplinska</cp:lastModifiedBy>
  <cp:revision>78</cp:revision>
  <cp:lastPrinted>2016-10-01T16:17:08Z</cp:lastPrinted>
  <dcterms:created xsi:type="dcterms:W3CDTF">2015-08-17T12:33:56Z</dcterms:created>
  <dcterms:modified xsi:type="dcterms:W3CDTF">2016-10-03T13:00:10Z</dcterms:modified>
</cp:coreProperties>
</file>