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1431" r:id="rId2"/>
    <p:sldId id="1858" r:id="rId3"/>
    <p:sldId id="1821" r:id="rId4"/>
    <p:sldId id="1815" r:id="rId5"/>
    <p:sldId id="1809" r:id="rId6"/>
    <p:sldId id="1860" r:id="rId7"/>
    <p:sldId id="1859" r:id="rId8"/>
    <p:sldId id="1861" r:id="rId9"/>
    <p:sldId id="1865" r:id="rId10"/>
    <p:sldId id="1866" r:id="rId11"/>
    <p:sldId id="1864" r:id="rId12"/>
    <p:sldId id="1867" r:id="rId13"/>
    <p:sldId id="1826" r:id="rId14"/>
    <p:sldId id="1856" r:id="rId15"/>
    <p:sldId id="1823" r:id="rId16"/>
    <p:sldId id="1843" r:id="rId17"/>
    <p:sldId id="1854" r:id="rId18"/>
    <p:sldId id="1857" r:id="rId19"/>
    <p:sldId id="1846" r:id="rId20"/>
    <p:sldId id="1848" r:id="rId21"/>
    <p:sldId id="1849" r:id="rId22"/>
    <p:sldId id="1850" r:id="rId23"/>
    <p:sldId id="1852" r:id="rId24"/>
    <p:sldId id="1611" r:id="rId2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kcja domyślna" id="{20B5C821-C9A3-4444-8BFA-C14EA32B476A}">
          <p14:sldIdLst>
            <p14:sldId id="1431"/>
            <p14:sldId id="1858"/>
            <p14:sldId id="1821"/>
            <p14:sldId id="1815"/>
            <p14:sldId id="1809"/>
            <p14:sldId id="1860"/>
            <p14:sldId id="1859"/>
            <p14:sldId id="1861"/>
            <p14:sldId id="1865"/>
            <p14:sldId id="1866"/>
            <p14:sldId id="1864"/>
            <p14:sldId id="1867"/>
            <p14:sldId id="1826"/>
            <p14:sldId id="1856"/>
            <p14:sldId id="1823"/>
            <p14:sldId id="1843"/>
            <p14:sldId id="1854"/>
            <p14:sldId id="1857"/>
            <p14:sldId id="1846"/>
            <p14:sldId id="1848"/>
            <p14:sldId id="1849"/>
            <p14:sldId id="1850"/>
            <p14:sldId id="1852"/>
            <p14:sldId id="16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79D25"/>
    <a:srgbClr val="ADADAD"/>
    <a:srgbClr val="E6E6E6"/>
    <a:srgbClr val="CDCFC7"/>
    <a:srgbClr val="CDFFFF"/>
    <a:srgbClr val="C4CDCE"/>
    <a:srgbClr val="B0EBFE"/>
    <a:srgbClr val="C8B1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8056" autoAdjust="0"/>
  </p:normalViewPr>
  <p:slideViewPr>
    <p:cSldViewPr>
      <p:cViewPr varScale="1">
        <p:scale>
          <a:sx n="110" d="100"/>
          <a:sy n="110" d="100"/>
        </p:scale>
        <p:origin x="15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296"/>
            <a:ext cx="5438775" cy="446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830"/>
            <a:ext cx="2944813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538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4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43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57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36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647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058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27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75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299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01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95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133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9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>
                <a:lumMod val="85000"/>
              </a:schemeClr>
            </a:gs>
            <a:gs pos="1000">
              <a:schemeClr val="accent1">
                <a:lumMod val="45000"/>
                <a:lumOff val="55000"/>
              </a:schemeClr>
            </a:gs>
            <a:gs pos="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21.08.2017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w-pokl.org.pl/" TargetMode="Externa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wup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funduszeeuropejskie.gov.pl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raz 23">
            <a:extLst>
              <a:ext uri="{FF2B5EF4-FFF2-40B4-BE49-F238E27FC236}">
                <a16:creationId xmlns:a16="http://schemas.microsoft.com/office/drawing/2014/main" id="{00BEAF95-6332-4078-BBED-4A665AB88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03310"/>
            <a:ext cx="7793905" cy="28083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400" dirty="0">
                <a:solidFill>
                  <a:srgbClr val="006600"/>
                </a:solidFill>
                <a:cs typeface="Times New Roman" pitchFamily="18" charset="0"/>
              </a:rPr>
            </a:br>
            <a:r>
              <a:rPr lang="pl-PL" sz="3200" cap="none" dirty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 Operacyjny </a:t>
            </a:r>
            <a:br>
              <a:rPr lang="pl-PL" sz="3200" cap="none" dirty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200" cap="none" dirty="0">
                <a:ln w="0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Wiedza Edukacja Rozwój</a:t>
            </a:r>
            <a:r>
              <a:rPr lang="pl-PL" sz="3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3200" dirty="0"/>
            </a:br>
            <a:br>
              <a:rPr lang="pl-PL" sz="3200" dirty="0"/>
            </a:br>
            <a:br>
              <a:rPr lang="pl-PL" sz="2800" dirty="0">
                <a:solidFill>
                  <a:srgbClr val="006600"/>
                </a:solidFill>
                <a:cs typeface="Times New Roman" pitchFamily="18" charset="0"/>
              </a:rPr>
            </a:br>
            <a:endParaRPr lang="pl-PL" sz="2000" dirty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Obraz 14" descr="pasek_logo_power.jpg">
            <a:extLst>
              <a:ext uri="{FF2B5EF4-FFF2-40B4-BE49-F238E27FC236}">
                <a16:creationId xmlns:a16="http://schemas.microsoft.com/office/drawing/2014/main" id="{D6D34BA1-40B7-4D49-B153-F1E6245FBC45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88385" y="170043"/>
            <a:ext cx="1609725" cy="590550"/>
          </a:xfrm>
          <a:prstGeom prst="rect">
            <a:avLst/>
          </a:prstGeom>
        </p:spPr>
      </p:pic>
      <p:pic>
        <p:nvPicPr>
          <p:cNvPr id="16" name="Obraz 15" descr="pasek_logo_power.jpg">
            <a:extLst>
              <a:ext uri="{FF2B5EF4-FFF2-40B4-BE49-F238E27FC236}">
                <a16:creationId xmlns:a16="http://schemas.microsoft.com/office/drawing/2014/main" id="{DCF931D5-7A24-4770-9D5C-7EEA3C6ECA3A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308304" y="161925"/>
            <a:ext cx="1752600" cy="590550"/>
          </a:xfrm>
          <a:prstGeom prst="rect">
            <a:avLst/>
          </a:prstGeom>
        </p:spPr>
      </p:pic>
      <p:pic>
        <p:nvPicPr>
          <p:cNvPr id="19" name="Obraz 18" descr="pasek_logo_power.jpg">
            <a:extLst>
              <a:ext uri="{FF2B5EF4-FFF2-40B4-BE49-F238E27FC236}">
                <a16:creationId xmlns:a16="http://schemas.microsoft.com/office/drawing/2014/main" id="{D020A4A7-B8CF-47D1-95CB-502BDDCEC01A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79512" y="172595"/>
            <a:ext cx="1457352" cy="548126"/>
          </a:xfrm>
          <a:prstGeom prst="rect">
            <a:avLst/>
          </a:prstGeom>
        </p:spPr>
      </p:pic>
      <p:pic>
        <p:nvPicPr>
          <p:cNvPr id="20" name="Obraz 19" descr="pasek_logo_power.jpg">
            <a:extLst>
              <a:ext uri="{FF2B5EF4-FFF2-40B4-BE49-F238E27FC236}">
                <a16:creationId xmlns:a16="http://schemas.microsoft.com/office/drawing/2014/main" id="{0604B6A4-E21D-4427-8544-00304E3708C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21" name="Obraz 20" descr="pasek_logo_power.jpg">
            <a:extLst>
              <a:ext uri="{FF2B5EF4-FFF2-40B4-BE49-F238E27FC236}">
                <a16:creationId xmlns:a16="http://schemas.microsoft.com/office/drawing/2014/main" id="{074856E5-8458-44A0-9AD7-D9F38303950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272F3FA7-4E6A-436C-B347-04482ABDE14D}"/>
              </a:ext>
            </a:extLst>
          </p:cNvPr>
          <p:cNvSpPr/>
          <p:nvPr/>
        </p:nvSpPr>
        <p:spPr>
          <a:xfrm>
            <a:off x="-1533579" y="3203795"/>
            <a:ext cx="1221115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Z</a:t>
            </a:r>
            <a:r>
              <a:rPr lang="pl-PL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ałożenia i wytyczne konkursu </a:t>
            </a:r>
            <a:br>
              <a:rPr lang="pl-PL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pl-PL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POWR.01.02.01-IP.14-26-002/17 </a:t>
            </a:r>
          </a:p>
          <a:p>
            <a:pPr algn="ctr"/>
            <a:r>
              <a:rPr lang="pl-PL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w ramach Działania 1.2 </a:t>
            </a:r>
          </a:p>
          <a:p>
            <a:pPr algn="ctr"/>
            <a:r>
              <a:rPr lang="pl-PL" sz="2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„Wsparcie osób młodych pozostających bez pracy </a:t>
            </a:r>
          </a:p>
          <a:p>
            <a:pPr algn="ctr"/>
            <a:r>
              <a:rPr lang="pl-PL" sz="2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na regionalnym rynku pracy”</a:t>
            </a:r>
            <a:endParaRPr lang="pl-PL" sz="20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D5E4059-44E3-40C6-BC3A-CE3720707ACF}"/>
              </a:ext>
            </a:extLst>
          </p:cNvPr>
          <p:cNvSpPr/>
          <p:nvPr/>
        </p:nvSpPr>
        <p:spPr>
          <a:xfrm>
            <a:off x="6668264" y="5462432"/>
            <a:ext cx="23286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Anna </a:t>
            </a:r>
            <a:r>
              <a:rPr lang="pl-PL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Lizis</a:t>
            </a:r>
            <a:b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</a:br>
            <a: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 Wojewódzki Urząd Pracy </a:t>
            </a:r>
            <a:b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</a:br>
            <a: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w Kielcach</a:t>
            </a:r>
          </a:p>
          <a:p>
            <a:pPr algn="r"/>
            <a:endParaRPr lang="pl-PL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Times New Roman" pitchFamily="18" charset="0"/>
            </a:endParaRPr>
          </a:p>
          <a:p>
            <a:pPr algn="r"/>
            <a:r>
              <a:rPr lang="pl-PL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21.08.2017 r.</a:t>
            </a:r>
            <a:endParaRPr lang="pl-PL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810217"/>
            <a:ext cx="7084640" cy="799508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Wymagania w zakresie wskaźników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7444680" cy="237929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1400" dirty="0"/>
              <a:t> </a:t>
            </a:r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46155"/>
            <a:ext cx="79928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10" name="Tabela 9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07892"/>
              </p:ext>
            </p:extLst>
          </p:nvPr>
        </p:nvGraphicFramePr>
        <p:xfrm>
          <a:off x="539552" y="1988840"/>
          <a:ext cx="8127654" cy="3455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00891">
                  <a:extLst>
                    <a:ext uri="{9D8B030D-6E8A-4147-A177-3AD203B41FA5}">
                      <a16:colId xmlns:a16="http://schemas.microsoft.com/office/drawing/2014/main" val="4002795189"/>
                    </a:ext>
                  </a:extLst>
                </a:gridCol>
                <a:gridCol w="3226763">
                  <a:extLst>
                    <a:ext uri="{9D8B030D-6E8A-4147-A177-3AD203B41FA5}">
                      <a16:colId xmlns:a16="http://schemas.microsoft.com/office/drawing/2014/main" val="3116478970"/>
                    </a:ext>
                  </a:extLst>
                </a:gridCol>
              </a:tblGrid>
              <a:tr h="266942"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</a:rPr>
                        <a:t>ZAKŁADANE EFEKTY KONKURSU WYRAŻONE WSKAŹNIKAMI</a:t>
                      </a: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23954"/>
                  </a:ext>
                </a:extLst>
              </a:tr>
              <a:tr h="209238"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WSKAŹNIKI REZULTATU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680780"/>
                  </a:ext>
                </a:extLst>
              </a:tr>
              <a:tr h="294260">
                <a:tc row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Nazwa wskaźnika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Wartość docelowa wskaźnika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76187"/>
                  </a:ext>
                </a:extLst>
              </a:tr>
              <a:tr h="3816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Ogółem w konkursie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15819"/>
                  </a:ext>
                </a:extLst>
              </a:tr>
              <a:tr h="37461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9865" algn="l"/>
                        </a:tabLs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Liczba osób poniżej 30 lat, które uzyskały kwalifikacje po opuszczeniu programu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276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6037"/>
                  </a:ext>
                </a:extLst>
              </a:tr>
              <a:tr h="204333"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WSKAŹNIKI PRODUKTU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08044"/>
                  </a:ext>
                </a:extLst>
              </a:tr>
              <a:tr h="285153">
                <a:tc row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Nazwa wskaźnika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Wartość docelowa wskaźnika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95136"/>
                  </a:ext>
                </a:extLst>
              </a:tr>
              <a:tr h="3079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Ogółem w konkursie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084235"/>
                  </a:ext>
                </a:extLst>
              </a:tr>
              <a:tr h="398576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1. Liczba osób bezrobotnych (łącznie z długotrwale bezrobotnymi) objętych  wsparciem w programie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161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74826"/>
                  </a:ext>
                </a:extLst>
              </a:tr>
              <a:tr h="315727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2. Liczba osób długotrwale bezrobotnych objętych wsparciem w programie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459156"/>
                  </a:ext>
                </a:extLst>
              </a:tr>
              <a:tr h="398576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3. Liczba osób biernych zawodowo, nieuczestniczących w kształceniu lub szkoleniu, objętych wsparciem w programie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760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4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49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810217"/>
            <a:ext cx="7084640" cy="799508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Pozostałe Wymagania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7444680" cy="237929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46155"/>
            <a:ext cx="79928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dotyczące partnerstwa – Wnioskodawca powinien stosować ustawę wdrożeniową, „Wytyczne </a:t>
            </a:r>
            <a:b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w zakresie kwalifikowalności wydatków w ramach EFRR, EFS oraz FS na lata 2014 – 2020”, „Wytyczne w zakresie realizacji zasady partnerstwa na lata 2014-2020”,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dotyczące personelu : koszty administracyjne, w tym koszty zarządzania powinny być rozliczane </a:t>
            </a:r>
            <a:b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w kosztach pośrednich, zaangażowanie zawodowe (łączne) osób zaangażowanych w realizację projektu nie przekracza 276 godzin miesięcznie,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zlecanie usług merytorycznych powinno się odbywać przy zastosowaniu zasady konkurencyjności lub procedury  zamówień publicznych – zgodnie z „Wytycznymi w zakresie kwalifikowalności….”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realizacja zamówień publicznych zgodna z ustawą Prawo zamówień publicznych , ustawą o finansach publicznych, Wytycznymi w zakresie kwalifikowalności wydatków….”, wewnętrznymi procedurami.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W przypadku, gdy projekt jest objęty regułami pomocy publicznej i/lub pomocy de </a:t>
            </a:r>
            <a:r>
              <a:rPr lang="pl-PL" sz="1400" b="1" dirty="0" err="1">
                <a:solidFill>
                  <a:prstClr val="black"/>
                </a:solidFill>
                <a:latin typeface="Calibri"/>
                <a:cs typeface="+mn-cs"/>
              </a:rPr>
              <a:t>minimis</a:t>
            </a: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 należy wskazać wartość wydatków objętych tą pomocą oraz przedstawić wyliczenie intensywności pomocy</a:t>
            </a:r>
          </a:p>
        </p:txBody>
      </p:sp>
    </p:spTree>
    <p:extLst>
      <p:ext uri="{BB962C8B-B14F-4D97-AF65-F5344CB8AC3E}">
        <p14:creationId xmlns:p14="http://schemas.microsoft.com/office/powerpoint/2010/main" val="158869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810217"/>
            <a:ext cx="7084640" cy="799508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7444680" cy="237929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46155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Zawiera wydatki kwalifikowalne spełniające warunki określone w „Wytycznych w zakresie kwalifikowalności wydatków w ramach EFRR, EFS i FS na lata 2014 – 2020”, zgodne ze stawkami rynkowymi oraz Taryfikatorem cen rynkowych WUP.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Przedstawiony w formie budżetu zadaniowego, 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w podziale na koszty bezpośrednie i pośrednie.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Koszty pośrednie rozliczane z wykorzystaniem stawek ryczałtowych :</a:t>
            </a:r>
            <a:br>
              <a:rPr lang="pl-PL" sz="1400" b="1" dirty="0">
                <a:solidFill>
                  <a:prstClr val="black"/>
                </a:solidFill>
                <a:latin typeface="Calibri"/>
              </a:rPr>
            </a:br>
            <a:r>
              <a:rPr lang="pl-PL" sz="1400" b="1" dirty="0">
                <a:solidFill>
                  <a:prstClr val="black"/>
                </a:solidFill>
                <a:latin typeface="Calibri"/>
              </a:rPr>
              <a:t>a) 25% kosztów bezpośrednich – dla projektów o wart. kosztów bezp. do 830 tys. zł </a:t>
            </a: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       b) 20% kosztów bezpośrednich – dla projektów o wart. kosztów bezp. od 830 tys. do 1 740 tys. zł</a:t>
            </a: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       c) 15% kosztów bezpośrednich – dla projektów o wart. kosztów bezp. od 1 740 tys. do 4 550 tys. zł</a:t>
            </a: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       d) 10% kosztów bezpośrednich – dla projektów o wart. kosztów bezp. powyżej 4 550 tys. zł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Obligatoryjne stosowanie kwot ryczałtowych w przypadku projektów, w których wartość wkładu publicznego nie przekracza równowartości 100 000 EURO</a:t>
            </a: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b="1" dirty="0">
              <a:solidFill>
                <a:prstClr val="black"/>
              </a:solidFill>
              <a:latin typeface="Calibri"/>
            </a:endParaRP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23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BEF71B0-ACFD-40E0-BD3D-09CBB5865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A3D1547-8DFF-41B4-B06B-D23740A4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46638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Projekt jest skierowany wyłącznie do osób zamieszkujących województwo świętokrzyskie (osób fizycznych posiadających miejsce zamieszkania na obszarze województwa świętokrzyskiego w rozumieniu przepisów KC).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14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Uczestnikami projektu są wyłącznie </a:t>
            </a:r>
            <a:r>
              <a:rPr lang="pl-PL" sz="1400" b="1" dirty="0"/>
              <a:t>osoby bierne zawodowo </a:t>
            </a:r>
            <a:r>
              <a:rPr lang="pl-PL" sz="1400" dirty="0"/>
              <a:t>lub osoby </a:t>
            </a:r>
            <a:r>
              <a:rPr lang="pl-PL" sz="1400" b="1" dirty="0"/>
              <a:t>bezrobotne niezarejestrowane</a:t>
            </a:r>
            <a:r>
              <a:rPr lang="pl-PL" sz="1400" dirty="0"/>
              <a:t> </a:t>
            </a:r>
            <a:br>
              <a:rPr lang="pl-PL" sz="1400" dirty="0"/>
            </a:br>
            <a:r>
              <a:rPr lang="pl-PL" sz="1400" dirty="0"/>
              <a:t>w urzędzie pracy, w tym osoby z niepełnosprawnościami, w wieku 15-29 lat, które nie uczestniczą </a:t>
            </a:r>
            <a:br>
              <a:rPr lang="pl-PL" sz="1400" dirty="0"/>
            </a:br>
            <a:r>
              <a:rPr lang="pl-PL" sz="1400" dirty="0"/>
              <a:t>w kształceniu i szkoleniu – tzw. młodzież NEET, zgodnie z definicją osoby z kategorii NEET przyjętą </a:t>
            </a:r>
            <a:br>
              <a:rPr lang="pl-PL" sz="1400" dirty="0"/>
            </a:br>
            <a:r>
              <a:rPr lang="pl-PL" sz="1400" dirty="0"/>
              <a:t>w Programie Operacyjnym Wiedza Edukacja Rozwój 2014-2020, z wyłączeniem osób należących do grupy  docelowej określonej dla trybu konkursowego w poddziałaniu 1.3.1.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14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b="1" dirty="0"/>
              <a:t>Co najmniej 85% uczestników </a:t>
            </a:r>
            <a:r>
              <a:rPr lang="pl-PL" sz="1400" dirty="0"/>
              <a:t>projektu stanowić będą osoby bierne zawodowo (zgodnie z definicją zawartą w </a:t>
            </a:r>
            <a:r>
              <a:rPr lang="pl-PL" sz="1400" i="1" dirty="0"/>
              <a:t>Wytycznych w zakresie realizacji przedsięwzięć z udziałem środków Europejskiego Funduszu Społecznego w obszarze rynku pracy na lata 2014-2020).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1400" i="1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Projekt zakłada następujące minimalne poziomy efektywności zatrudnieniowej dla poszczególnych grup uczestników :	</a:t>
            </a:r>
            <a:br>
              <a:rPr lang="pl-PL" sz="1400" dirty="0"/>
            </a:br>
            <a:r>
              <a:rPr lang="pl-PL" sz="1400" dirty="0"/>
              <a:t>- 17% - dla osób niepełnosprawnych,</a:t>
            </a:r>
            <a:br>
              <a:rPr lang="pl-PL" sz="1400" dirty="0"/>
            </a:br>
            <a:r>
              <a:rPr lang="pl-PL" sz="1400" dirty="0"/>
              <a:t>- 48% - dla osób o niskich kwalifikacjach,</a:t>
            </a:r>
            <a:br>
              <a:rPr lang="pl-PL" sz="1400" dirty="0"/>
            </a:br>
            <a:r>
              <a:rPr lang="pl-PL" sz="1400" dirty="0"/>
              <a:t>- 35% - dla osób długotrwale bezrobotnych,</a:t>
            </a:r>
            <a:br>
              <a:rPr lang="pl-PL" sz="1400" dirty="0"/>
            </a:br>
            <a:r>
              <a:rPr lang="pl-PL" sz="1400" dirty="0"/>
              <a:t>- 43% - dla osób niekwalifikujących się do pozostałych grup.	</a:t>
            </a:r>
            <a:br>
              <a:rPr lang="pl-PL" sz="1400" dirty="0"/>
            </a:br>
            <a:endParaRPr lang="pl-PL" sz="1400" b="1" dirty="0"/>
          </a:p>
          <a:p>
            <a:pPr lvl="0" indent="0">
              <a:buNone/>
            </a:pPr>
            <a:endParaRPr lang="pl-PL" sz="1100" b="1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0DAA9578-C68E-4E86-BD52-AA190ADE8ED7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94786" y="146865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46D593D0-8EDE-4BD1-92FD-31DB95C85846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34A8D574-4D34-48F7-866E-6683738E30F8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8784C879-AFB8-403B-AA04-7F9068CE3F77}"/>
              </a:ext>
            </a:extLst>
          </p:cNvPr>
          <p:cNvSpPr/>
          <p:nvPr/>
        </p:nvSpPr>
        <p:spPr>
          <a:xfrm>
            <a:off x="2771800" y="835865"/>
            <a:ext cx="3017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Kryteria dostępu</a:t>
            </a:r>
          </a:p>
        </p:txBody>
      </p:sp>
    </p:spTree>
    <p:extLst>
      <p:ext uri="{BB962C8B-B14F-4D97-AF65-F5344CB8AC3E}">
        <p14:creationId xmlns:p14="http://schemas.microsoft.com/office/powerpoint/2010/main" val="317007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BEF71B0-ACFD-40E0-BD3D-09CBB5865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A3D1547-8DFF-41B4-B06B-D23740A4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46638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Wsparcie zakładane w projekcie ma charakter indywidualnej i kompleksowej aktywizacji zawodowo – edukacyjnej i opiera się na co najmniej trzech elementach pomocy wybranych spośród form wsparcia wskazanych w POWER, w tym obligatoryjnie identyfikacji potrzeb (poprzez opracowanie lub aktualizację Indywidualnego Planu Działania albo innego dokumentu pełniącego analogiczną funkcję) i pośrednictwa pracy lub poradnictwa zawodowego oraz zostało dostosowane do specyficznych potrzeb grupy docelowej. Trzecia i kolejne formy wsparcia zostaną dostosowane do potrzeb uczestnika projektu, zgodnie z opracowanym dla niego Indywidualnym Planem Działania.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b="1" dirty="0">
                <a:ea typeface="Calibri" panose="020F0502020204030204" pitchFamily="34" charset="0"/>
              </a:rPr>
              <a:t>Jeden podmiot </a:t>
            </a:r>
            <a:r>
              <a:rPr lang="pl-PL" sz="1400" dirty="0">
                <a:ea typeface="Calibri" panose="020F0502020204030204" pitchFamily="34" charset="0"/>
              </a:rPr>
              <a:t>może wystąpić w ramach konkursu – </a:t>
            </a:r>
            <a:r>
              <a:rPr lang="pl-PL" sz="1400" b="1" dirty="0">
                <a:ea typeface="Calibri" panose="020F0502020204030204" pitchFamily="34" charset="0"/>
              </a:rPr>
              <a:t>jako wnioskodawca albo partner </a:t>
            </a:r>
            <a:r>
              <a:rPr lang="pl-PL" sz="1400" dirty="0">
                <a:ea typeface="Calibri" panose="020F0502020204030204" pitchFamily="34" charset="0"/>
              </a:rPr>
              <a:t>– </a:t>
            </a:r>
            <a:r>
              <a:rPr lang="pl-PL" sz="1400" b="1" dirty="0">
                <a:ea typeface="Calibri" panose="020F0502020204030204" pitchFamily="34" charset="0"/>
              </a:rPr>
              <a:t>nie więcej niż jeden raz we wniosku o dofinansowanie</a:t>
            </a:r>
            <a:r>
              <a:rPr lang="pl-PL" sz="1400" dirty="0">
                <a:ea typeface="Calibri" panose="020F0502020204030204" pitchFamily="34" charset="0"/>
              </a:rPr>
              <a:t>. </a:t>
            </a:r>
            <a:r>
              <a:rPr lang="pl-PL" sz="1400" dirty="0"/>
              <a:t>Oznacza to, że podmiot składając wniosek o dofinansowanie </a:t>
            </a:r>
            <a:br>
              <a:rPr lang="pl-PL" sz="1400" dirty="0"/>
            </a:br>
            <a:r>
              <a:rPr lang="pl-PL" sz="1400" dirty="0"/>
              <a:t>w charakterze beneficjenta nie może występować w innych wnioskach złożonych w tym samym konkursie </a:t>
            </a:r>
            <a:br>
              <a:rPr lang="pl-PL" sz="1400" dirty="0"/>
            </a:br>
            <a:r>
              <a:rPr lang="pl-PL" sz="1400" dirty="0"/>
              <a:t>w charakterze partnera. W przypadku złożenia więcej niż jednego wniosku przez dany podmiot lub występowania przez niego w ramach konkursu zarówno w charakterze beneficjenta, jak i partnera w innym projekcie, Instytucja Pośrednicząca odrzuca wszystkie złożone w odpowiedzi na konkurs wnioski, w którym ten podmiot występuje w związku z niespełnieniem przez Beneficjenta kryterium dostępu</a:t>
            </a:r>
            <a:r>
              <a:rPr lang="pl-PL" sz="12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b="1" dirty="0"/>
              <a:t>Wsparcie dla osób młodych do 29. roku życia pozostających bez zatrudnienia jest udzielane </a:t>
            </a:r>
            <a:r>
              <a:rPr lang="pl-PL" sz="1400" dirty="0"/>
              <a:t>w projekcie zgodnie ze standardami określonymi w Planie realizacji Gwarancji dla młodzieży w Polsce, tzn. </a:t>
            </a:r>
            <a:r>
              <a:rPr lang="pl-PL" sz="1400" b="1" dirty="0"/>
              <a:t>w ciągu czterech miesięcy od dnia przystąpienia do projektu</a:t>
            </a:r>
            <a:r>
              <a:rPr lang="pl-PL" sz="1400" dirty="0"/>
              <a:t> osobom młodym zostanie zapewniona wysokiej jakości oferta zatrudnienia, dalszego kształcenia, przyuczenia do zawodu lub stażu.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200" dirty="0"/>
          </a:p>
          <a:p>
            <a:pPr algn="just"/>
            <a:endParaRPr lang="pl-PL" sz="12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1400" b="1" dirty="0"/>
          </a:p>
          <a:p>
            <a:pPr lvl="0" indent="0">
              <a:buNone/>
            </a:pPr>
            <a:endParaRPr lang="pl-PL" sz="1100" b="1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0DAA9578-C68E-4E86-BD52-AA190ADE8ED7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94786" y="146865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46D593D0-8EDE-4BD1-92FD-31DB95C85846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34A8D574-4D34-48F7-866E-6683738E30F8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8784C879-AFB8-403B-AA04-7F9068CE3F77}"/>
              </a:ext>
            </a:extLst>
          </p:cNvPr>
          <p:cNvSpPr/>
          <p:nvPr/>
        </p:nvSpPr>
        <p:spPr>
          <a:xfrm>
            <a:off x="2771800" y="835865"/>
            <a:ext cx="3017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Kryteria dostępu</a:t>
            </a:r>
          </a:p>
        </p:txBody>
      </p:sp>
    </p:spTree>
    <p:extLst>
      <p:ext uri="{BB962C8B-B14F-4D97-AF65-F5344CB8AC3E}">
        <p14:creationId xmlns:p14="http://schemas.microsoft.com/office/powerpoint/2010/main" val="2509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EA8FE11C-CA36-4BCE-AD86-F3B7CA008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8688" y="1700808"/>
            <a:ext cx="8526624" cy="6708480"/>
          </a:xfrm>
        </p:spPr>
        <p:txBody>
          <a:bodyPr anchor="ctr"/>
          <a:lstStyle/>
          <a:p>
            <a:pPr marL="0" indent="0" algn="just">
              <a:buNone/>
            </a:pPr>
            <a:endParaRPr lang="pl-PL" sz="14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400" b="1" dirty="0"/>
              <a:t>Projektodawca lub partner </a:t>
            </a:r>
            <a:r>
              <a:rPr lang="pl-PL" sz="1400" dirty="0"/>
              <a:t>na dzień złożenia wniosku o dofinansowanie </a:t>
            </a:r>
            <a:r>
              <a:rPr lang="pl-PL" sz="1400" b="1" dirty="0"/>
              <a:t>posiada co najmniej trzyletnie doświadczenie </a:t>
            </a:r>
            <a:r>
              <a:rPr lang="pl-PL" sz="1400" dirty="0"/>
              <a:t>w prowadzeniu działalności związanej z aktywizacją zawodową osób pozostających bez zatrudnienia.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ea typeface="Calibri" panose="020F0502020204030204" pitchFamily="34" charset="0"/>
              </a:rPr>
              <a:t>Projektodawca w okresie realizacji projektu prowadzi biuro projektu (lub posiada siedzibę, filię, delegaturę, oddział czy inną prawnie dozwoloną formę organizacyjną działalności podmiotu) na terenie województwa świętokrzyskiego z możliwością udostępnienia pełnej dokumentacji wdrażanego projektu oraz zapewniające uczestnikom projektu możliwość osobistego kontaktu z kadrą projektu.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>
                <a:ea typeface="Calibri" panose="020F0502020204030204" pitchFamily="34" charset="0"/>
              </a:rPr>
              <a:t>Okres realizacji projektu nie przekracza 24 miesięcy.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/>
              <a:t>Średni koszt przypadający w projekcie na jednego uczestnika nie może przekraczać 18.599,6 PLN (do średniego kosztu przypadającego na jednego uczestnika projektu nie wlicza się kosztów racjonalnych usprawnień w przypadku zaistnienia w trakcie realizacji projektu potrzeby ich zastosowania w celu umożliwienia udziału w projekcie osobom z niepełnosprawnościami).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/>
              <a:t>Jeżeli projekt zakłada szkolenia zawodowe, muszą one odpowiadać bieżącym potrzebom rynku pracy.</a:t>
            </a:r>
            <a:endParaRPr lang="pl-PL" sz="1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endParaRPr lang="pl-PL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F0A4FF3E-4D0E-4A9F-BB6E-A419099E5EDC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0A74A8FF-1193-41EB-8D43-F5197C70D940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5C98FA22-1AB8-4F65-B5A1-570EBB1A8D37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5C17F3CC-515A-45C1-AFAE-711BC5A005B8}"/>
              </a:ext>
            </a:extLst>
          </p:cNvPr>
          <p:cNvSpPr/>
          <p:nvPr/>
        </p:nvSpPr>
        <p:spPr>
          <a:xfrm>
            <a:off x="2852700" y="860280"/>
            <a:ext cx="3017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Kryteria dostępu</a:t>
            </a:r>
          </a:p>
        </p:txBody>
      </p:sp>
    </p:spTree>
    <p:extLst>
      <p:ext uri="{BB962C8B-B14F-4D97-AF65-F5344CB8AC3E}">
        <p14:creationId xmlns:p14="http://schemas.microsoft.com/office/powerpoint/2010/main" val="9046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EA8FE11C-CA36-4BCE-AD86-F3B7CA008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733" y="3036574"/>
            <a:ext cx="8607705" cy="5300599"/>
          </a:xfrm>
        </p:spPr>
        <p:txBody>
          <a:bodyPr anchor="ctr"/>
          <a:lstStyle/>
          <a:p>
            <a:pPr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F844807-FA83-41C1-A6AE-080DE254AD56}"/>
              </a:ext>
            </a:extLst>
          </p:cNvPr>
          <p:cNvSpPr/>
          <p:nvPr/>
        </p:nvSpPr>
        <p:spPr>
          <a:xfrm>
            <a:off x="453832" y="1540457"/>
            <a:ext cx="839787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200" dirty="0">
              <a:latin typeface="+mn-lt"/>
            </a:endParaRPr>
          </a:p>
          <a:p>
            <a:pPr algn="just"/>
            <a:endParaRPr lang="pl-PL" sz="1100" dirty="0">
              <a:latin typeface="+mn-lt"/>
            </a:endParaRPr>
          </a:p>
        </p:txBody>
      </p:sp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F0A4FF3E-4D0E-4A9F-BB6E-A419099E5EDC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0A74A8FF-1193-41EB-8D43-F5197C70D940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5C98FA22-1AB8-4F65-B5A1-570EBB1A8D37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5C17F3CC-515A-45C1-AFAE-711BC5A005B8}"/>
              </a:ext>
            </a:extLst>
          </p:cNvPr>
          <p:cNvSpPr/>
          <p:nvPr/>
        </p:nvSpPr>
        <p:spPr>
          <a:xfrm>
            <a:off x="2852700" y="860280"/>
            <a:ext cx="3017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Kryteria dostępu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6067578-67EF-4458-B86B-14A361709EFF}"/>
              </a:ext>
            </a:extLst>
          </p:cNvPr>
          <p:cNvSpPr/>
          <p:nvPr/>
        </p:nvSpPr>
        <p:spPr>
          <a:xfrm>
            <a:off x="453832" y="1986732"/>
            <a:ext cx="833140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latin typeface="+mn-lt"/>
                <a:cs typeface="+mn-cs"/>
              </a:rPr>
              <a:t>Efektem szkolenia jest uzyskanie kwalifikacji lub nabycie kompetencji potwierdzonych odpowiednim dokumentem (np. certyfikatem), w rozumieniu Wytycznych w zakresie monitorowania postępu rzeczowego realizacji programów operacyjnych na lata 2014 – 2020. Uzyskanie kwalifikacji lub kompetencji jest każdorazowo weryfikowane poprzez przeprowadzenie odpowiedniego ich sprawdzenia (np. w formie egzaminu).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</a:pPr>
            <a:endParaRPr lang="pl-PL" sz="1400" dirty="0">
              <a:latin typeface="+mn-lt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latin typeface="+mn-lt"/>
                <a:cs typeface="+mn-cs"/>
              </a:rPr>
              <a:t>Projekt realizowany jest zgodnie z zasadami określonymi w Wytycznych w zakresie realizacji przedsięwzięć z udziałem środków Europejskiego Funduszu Społecznego w obszarze rynku pracy na lata 2014-2020.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</a:pPr>
            <a:endParaRPr lang="pl-PL" sz="1400" dirty="0">
              <a:latin typeface="+mn-lt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latin typeface="+mn-lt"/>
                <a:cs typeface="+mn-cs"/>
              </a:rPr>
              <a:t>Udzielenie wsparcia w ramach projektu każdorazowo poprzedzone jest identyfikacją potrzeb uczestnika projektu poprzez opracowanie lub aktualizację Indywidualnego Planu Działania albo innego dokumentu pełniącego analogiczną funkcję.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pl-PL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F0CD447-4760-40FA-A2B5-777E4BC87BD8}"/>
              </a:ext>
            </a:extLst>
          </p:cNvPr>
          <p:cNvSpPr/>
          <p:nvPr/>
        </p:nvSpPr>
        <p:spPr>
          <a:xfrm>
            <a:off x="147936" y="5229200"/>
            <a:ext cx="8600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754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:a16="http://schemas.microsoft.com/office/drawing/2014/main" id="{EA8FE11C-CA36-4BCE-AD86-F3B7CA008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326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AF844807-FA83-41C1-A6AE-080DE254AD56}"/>
              </a:ext>
            </a:extLst>
          </p:cNvPr>
          <p:cNvSpPr/>
          <p:nvPr/>
        </p:nvSpPr>
        <p:spPr>
          <a:xfrm>
            <a:off x="453832" y="1540457"/>
            <a:ext cx="839787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200" dirty="0">
              <a:latin typeface="+mn-lt"/>
            </a:endParaRPr>
          </a:p>
          <a:p>
            <a:pPr algn="just"/>
            <a:endParaRPr lang="pl-PL" sz="1100" dirty="0">
              <a:latin typeface="+mn-lt"/>
            </a:endParaRPr>
          </a:p>
        </p:txBody>
      </p:sp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F0A4FF3E-4D0E-4A9F-BB6E-A419099E5EDC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0A74A8FF-1193-41EB-8D43-F5197C70D940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5C98FA22-1AB8-4F65-B5A1-570EBB1A8D37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BAC6046C-65B2-468C-B892-D04FCC9BE572}"/>
              </a:ext>
            </a:extLst>
          </p:cNvPr>
          <p:cNvSpPr/>
          <p:nvPr/>
        </p:nvSpPr>
        <p:spPr>
          <a:xfrm>
            <a:off x="2450542" y="891060"/>
            <a:ext cx="40985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KRYTERIA PREMIUJĄCE</a:t>
            </a:r>
          </a:p>
          <a:p>
            <a:pPr algn="ctr"/>
            <a:r>
              <a:rPr lang="pl-PL" sz="1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Ogółem maksymalnie : 35 punktów</a:t>
            </a:r>
            <a:endParaRPr lang="pl-PL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943C43B-5907-4B2C-9775-9E5AEAC4E8AD}"/>
              </a:ext>
            </a:extLst>
          </p:cNvPr>
          <p:cNvSpPr/>
          <p:nvPr/>
        </p:nvSpPr>
        <p:spPr>
          <a:xfrm>
            <a:off x="179337" y="2704108"/>
            <a:ext cx="8672370" cy="35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pl-PL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9552" y="1916833"/>
            <a:ext cx="835292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Projektodawca na dzień złożenia wniosku o dofinansowanie działa nieprzerwanie od co najmniej 3 lat w województwie świętokrzyskim w obszarze aktywnych form przeciwdziałania bezrobociu.</a:t>
            </a:r>
            <a:b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Waga punktowa : </a:t>
            </a:r>
            <a:r>
              <a:rPr lang="pl-PL" sz="1300" b="1" dirty="0">
                <a:solidFill>
                  <a:prstClr val="black"/>
                </a:solidFill>
                <a:latin typeface="Calibri"/>
                <a:cs typeface="+mn-cs"/>
              </a:rPr>
              <a:t>10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 pkt (odnosi się do wszystkich typów projektów)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Wsparcie mające na celu zdobycie doświadczenia zawodowego jest realizowane przede wszystkim w ramach stażu/praktyki zawodowej/zatrudnienia subsydiowanego/wolontariatu u konkretnego pracodawcy i dostosowane jest do potrzeb konkretnych pracodawców. W wyniku wsparcia 50% uczestników po zakończeniu udziału w projekcie podejmie zatrudnienie u konkretnego pracodawcy.</a:t>
            </a:r>
            <a:b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Waga punktowa: </a:t>
            </a:r>
            <a:r>
              <a:rPr lang="pl-PL" sz="1300" b="1" dirty="0">
                <a:solidFill>
                  <a:prstClr val="black"/>
                </a:solidFill>
                <a:latin typeface="Calibri"/>
                <a:cs typeface="+mn-cs"/>
              </a:rPr>
              <a:t>10 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pkt (stosuje się do 3.typu projektu)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200" i="1" dirty="0">
                <a:solidFill>
                  <a:prstClr val="black"/>
                </a:solidFill>
                <a:latin typeface="Calibri"/>
                <a:cs typeface="+mn-cs"/>
              </a:rPr>
              <a:t>Powyższe kryterium zostanie uznane za spełnione w przypadku skierowania do pracodawcy / pracodawców wymienionych we wniosku przynajmniej 51% osób skierowanych na staże / praktyki zawodowe / zatrudnienie subsydiowane lub wolontariat (zgodnie z potrzebami konkretnego pracodawcy). W wyniku tego wsparcia 50% uczestników, po zakończeniu udziału w projekcie podejmie zatrudnienie u konkretnego pracodawcy wymienionego we wniosku. WUP dopuszcza możliwość podjęcia zatrudnienia przez uczestnika projektu u innego pracodawcy niż ten u którego odbywany był staż / praktyka zawodowa / zatrudnienie subsydiowane lub wolontariat, jednak może to nastąpić wyjątkowo i w uzasadnionych sytuacjach.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Uczestnikami projektu są wyłącznie osoby z niepełnosprawnościami.</a:t>
            </a:r>
            <a:b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Waga punktowa : </a:t>
            </a:r>
            <a:r>
              <a:rPr lang="pl-PL" sz="1300" b="1" dirty="0">
                <a:solidFill>
                  <a:prstClr val="black"/>
                </a:solidFill>
                <a:latin typeface="Calibri"/>
                <a:cs typeface="+mn-cs"/>
              </a:rPr>
              <a:t>10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 pkt (odnosi się do wszystkich typów projektów)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Projekt zapewnia wykorzystanie </a:t>
            </a:r>
            <a:r>
              <a:rPr lang="pl-PL" sz="1300" dirty="0" err="1">
                <a:solidFill>
                  <a:prstClr val="black"/>
                </a:solidFill>
                <a:latin typeface="Calibri"/>
                <a:cs typeface="+mn-cs"/>
              </a:rPr>
              <a:t>zwalidowanych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 rezultatów PIW EQUAL i/lub rozwiązań wypracowanych w projektach innowacyjnych PO KL zgromadzonych przez Krajową Instytucję Wspomagającą w bazie dostępnej na stronie 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  <a:hlinkClick r:id="rId5"/>
              </a:rPr>
              <a:t>http://www.kiw-pokl.org.pl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Waga punktowa : </a:t>
            </a:r>
            <a:r>
              <a:rPr lang="pl-PL" sz="1300" b="1" dirty="0">
                <a:solidFill>
                  <a:prstClr val="black"/>
                </a:solidFill>
                <a:latin typeface="Calibri"/>
                <a:cs typeface="+mn-cs"/>
              </a:rPr>
              <a:t>5</a:t>
            </a:r>
            <a:r>
              <a:rPr lang="pl-PL" sz="1300" dirty="0">
                <a:solidFill>
                  <a:prstClr val="black"/>
                </a:solidFill>
                <a:latin typeface="Calibri"/>
                <a:cs typeface="+mn-cs"/>
              </a:rPr>
              <a:t> pkt (odnosi się do wszystkich typów projektów)</a:t>
            </a:r>
          </a:p>
        </p:txBody>
      </p:sp>
    </p:spTree>
    <p:extLst>
      <p:ext uri="{BB962C8B-B14F-4D97-AF65-F5344CB8AC3E}">
        <p14:creationId xmlns:p14="http://schemas.microsoft.com/office/powerpoint/2010/main" val="148173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0004"/>
            <a:ext cx="8363272" cy="4846638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Weryfikacja braków formalnych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Ocena formalna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Ocena merytoryczna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Negocjacje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Rozstrzygnięcie konkursu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Procedura odwoławcza</a:t>
            </a:r>
          </a:p>
          <a:p>
            <a:pPr marL="0" indent="0" algn="just">
              <a:buClrTx/>
              <a:buNone/>
            </a:pPr>
            <a:r>
              <a:rPr lang="pl-PL" sz="1400" u="sng" dirty="0"/>
              <a:t>Weryfikacja formalna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Jest to weryfikacja braków formalnych i/lub oczywistych pomyłek wyszczególnionych w Regulaminie konkursu (brak wypełnienia pola 3.4, brak lub nieprecyzyjne informacje dot. obrotu)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1400" dirty="0"/>
              <a:t>W przypadku  stwierdzenia w/w braków lub omyłek, IOK wzywa Wnioskodawcę do uzupełnienia wniosku</a:t>
            </a:r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79512" y="130762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C7841698-A34F-4BEF-B84C-655B92C8C0FA}"/>
              </a:ext>
            </a:extLst>
          </p:cNvPr>
          <p:cNvSpPr/>
          <p:nvPr/>
        </p:nvSpPr>
        <p:spPr>
          <a:xfrm>
            <a:off x="2180468" y="821018"/>
            <a:ext cx="48363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Procedura oceny wniosków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786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6" y="1480004"/>
            <a:ext cx="8698210" cy="4846638"/>
          </a:xfrm>
        </p:spPr>
        <p:txBody>
          <a:bodyPr/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Ocenie formalnej podlega każdy złożony w trakcie trwania naboru wniosek o dofinansowanie (o ile nie został wycofany przez Wnioskodawcę albo pozostawiony bez rozpatrzenia zgodnie z art. 43 ust.1 </a:t>
            </a:r>
            <a:r>
              <a:rPr lang="pl-PL" sz="1600" i="1" dirty="0"/>
              <a:t>ustawy wdrożeniowej).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Ocena formalna dokonywana jest przez dwóch Członków KOP na podstawie </a:t>
            </a:r>
            <a:r>
              <a:rPr lang="pl-PL" sz="1600" i="1" dirty="0"/>
              <a:t>Karty oceny formalnej wniosku o dofinansowanie projektu konkursowego w ramach PO WER</a:t>
            </a:r>
            <a:r>
              <a:rPr lang="pl-PL" sz="1600" dirty="0"/>
              <a:t>.</a:t>
            </a:r>
          </a:p>
          <a:p>
            <a:pPr marL="0" lvl="0" indent="0" algn="just">
              <a:buClrTx/>
              <a:buSzPct val="100000"/>
              <a:buNone/>
            </a:pPr>
            <a:r>
              <a:rPr lang="pl-PL" sz="1600" dirty="0"/>
              <a:t> Ocena formalna wniosku składa się z niżej wymienionych etapów, podczas których następuje sprawdzenie, czy wniosek spełnia: 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i="1" dirty="0"/>
              <a:t>ogólne kryterium formalne dotyczące terminu złożenia wniosku 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i="1" dirty="0"/>
              <a:t>pozostałe ogólne kryteria formalne oraz 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i="1" dirty="0"/>
              <a:t>kryteria dostępu weryfikowane na etapie oceny formalnej</a:t>
            </a:r>
          </a:p>
          <a:p>
            <a:pPr marL="530225" lvl="2" indent="0" algn="just">
              <a:buClrTx/>
              <a:buSzPct val="100000"/>
              <a:buNone/>
            </a:pPr>
            <a:endParaRPr lang="pl-PL" sz="800" i="1" dirty="0"/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W przypadku odrzucenia wniosku na etapie oceny formalnej WUP przekaże Wnioskodawcy pisemną informację wraz z pouczeniem o możliwości wniesienia protestu oraz kartami oceny.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Po zakończeniu etapu oceny formalnej WUP zamieści na swojej stronie internetowej www.power.wup.kielce.pl listę projektów zakwalifikowanych do etapu oceny merytorycznej.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W terminie nie późniejszym niż </a:t>
            </a:r>
            <a:r>
              <a:rPr lang="pl-PL" sz="1600" b="1" dirty="0"/>
              <a:t>7 dni </a:t>
            </a:r>
            <a:r>
              <a:rPr lang="pl-PL" sz="1600" dirty="0"/>
              <a:t>od zakończenia oceny formalnej wniosku wnioski, które uzyskały ocenę pozytywną zostaną przekazane do oceny merytorycznej.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32606" y="156257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491880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2F33828-80CF-4578-A02F-BF75DB6994A2}"/>
              </a:ext>
            </a:extLst>
          </p:cNvPr>
          <p:cNvSpPr/>
          <p:nvPr/>
        </p:nvSpPr>
        <p:spPr>
          <a:xfrm>
            <a:off x="2844966" y="824047"/>
            <a:ext cx="29035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Ocena formalna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383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Obraz 32">
            <a:extLst>
              <a:ext uri="{FF2B5EF4-FFF2-40B4-BE49-F238E27FC236}">
                <a16:creationId xmlns:a16="http://schemas.microsoft.com/office/drawing/2014/main" id="{EECC23CB-0024-44B6-86AC-13B43C3F1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835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780C2D-3DAA-429E-980C-2C1404133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90" y="1052736"/>
            <a:ext cx="8136904" cy="554461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Podstawowe informacje dotyczące konkursu</a:t>
            </a:r>
            <a:endParaRPr lang="pl-PL" sz="2800" dirty="0"/>
          </a:p>
          <a:p>
            <a:pPr marL="0" indent="0" algn="ctr">
              <a:buNone/>
            </a:pPr>
            <a:endParaRPr lang="pl-PL" sz="1100" dirty="0"/>
          </a:p>
          <a:p>
            <a:pPr algn="just">
              <a:buFont typeface="Wingdings" panose="05000000000000000000" pitchFamily="2" charset="2"/>
              <a:buChar char="v"/>
            </a:pPr>
            <a:endParaRPr lang="pl-PL" sz="1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1400" dirty="0"/>
              <a:t>Projekty składane w odpowiedzi na konkurs powinny się przyczyniać do realizacji celów POWER, </a:t>
            </a:r>
            <a:br>
              <a:rPr lang="pl-PL" sz="1400" dirty="0"/>
            </a:br>
            <a:r>
              <a:rPr lang="pl-PL" sz="1400" dirty="0"/>
              <a:t>w szczególności do realizacji celu szczegółowego Osi I „</a:t>
            </a:r>
            <a:r>
              <a:rPr lang="pl-PL" sz="1400" b="1" dirty="0"/>
              <a:t>Zwiększenie możliwości zatrudnienia osób młodych do 29 r.ż.</a:t>
            </a:r>
            <a:r>
              <a:rPr lang="pl-PL" sz="1400" dirty="0"/>
              <a:t> </a:t>
            </a:r>
            <a:r>
              <a:rPr lang="pl-PL" sz="1400" b="1" dirty="0"/>
              <a:t>bez pracy, w tym w szczególności osób, które nie uczestniczą </a:t>
            </a:r>
            <a:br>
              <a:rPr lang="pl-PL" sz="1400" b="1" dirty="0"/>
            </a:br>
            <a:r>
              <a:rPr lang="pl-PL" sz="1400" b="1" dirty="0"/>
              <a:t>w kształceniu i szkoleniu (tzw. młodzież NEET)</a:t>
            </a:r>
            <a:r>
              <a:rPr lang="pl-PL" sz="14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1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1400" dirty="0"/>
              <a:t>Priorytetem jest trwała integracja na rynku pracy ludzi młodych, w szczególności tych, </a:t>
            </a:r>
            <a:r>
              <a:rPr lang="pl-PL" sz="1400" b="1" dirty="0"/>
              <a:t>którzy </a:t>
            </a:r>
            <a:br>
              <a:rPr lang="pl-PL" sz="1400" b="1" dirty="0"/>
            </a:br>
            <a:r>
              <a:rPr lang="pl-PL" sz="1400" b="1" dirty="0"/>
              <a:t>nie pracują, nie kształcą się ani nie szkolą</a:t>
            </a:r>
            <a:r>
              <a:rPr lang="pl-PL" sz="1400" dirty="0"/>
              <a:t>, w tym ludzi młodych zagrożonych wykluczeniem społecznym i ludzi młodych wywodzących się ze środowisk marginalizowanych, także poprzez wdrażanie gwarancji dla młodzieży.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1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1400" dirty="0"/>
              <a:t>Wnioski w ramach konkursu będą przyjmowane od 28.08.2017 r. do 05.09.2017 r. wyłącznie w formie elektronicznej za pośrednictwem systemu SOWA. Wnioski złożone w innej formie będą odrzucane.</a:t>
            </a:r>
          </a:p>
          <a:p>
            <a:pPr marL="0" indent="0" algn="ctr">
              <a:buNone/>
            </a:pPr>
            <a:endParaRPr lang="pl-PL" sz="1100" dirty="0"/>
          </a:p>
          <a:p>
            <a:pPr marL="0" indent="0" algn="ctr">
              <a:buNone/>
            </a:pPr>
            <a:endParaRPr lang="pl-PL" sz="1100" dirty="0"/>
          </a:p>
          <a:p>
            <a:pPr marL="0" indent="0" algn="ctr">
              <a:buNone/>
            </a:pPr>
            <a:endParaRPr lang="pl-PL" sz="1100" dirty="0"/>
          </a:p>
          <a:p>
            <a:pPr marL="0" indent="0" algn="ctr">
              <a:buNone/>
            </a:pPr>
            <a:endParaRPr lang="pl-PL" sz="1100" dirty="0"/>
          </a:p>
          <a:p>
            <a:pPr marL="0" indent="0" algn="just">
              <a:buNone/>
            </a:pPr>
            <a:endParaRPr lang="pl-PL" sz="1400" dirty="0"/>
          </a:p>
          <a:p>
            <a:pPr algn="ctr">
              <a:buFontTx/>
              <a:buChar char="-"/>
            </a:pPr>
            <a:endParaRPr lang="pl-PL" sz="2000" dirty="0">
              <a:ln w="0"/>
              <a:solidFill>
                <a:srgbClr val="0096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9" name="Obraz 28" descr="pasek_logo_power.jpg">
            <a:extLst>
              <a:ext uri="{FF2B5EF4-FFF2-40B4-BE49-F238E27FC236}">
                <a16:creationId xmlns:a16="http://schemas.microsoft.com/office/drawing/2014/main" id="{4B5E9150-2994-4A56-97AA-45DFA188B30E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99971" y="161925"/>
            <a:ext cx="1514475" cy="590550"/>
          </a:xfrm>
          <a:prstGeom prst="rect">
            <a:avLst/>
          </a:prstGeom>
        </p:spPr>
      </p:pic>
      <p:pic>
        <p:nvPicPr>
          <p:cNvPr id="30" name="Obraz 29" descr="pasek_logo_power.jpg">
            <a:extLst>
              <a:ext uri="{FF2B5EF4-FFF2-40B4-BE49-F238E27FC236}">
                <a16:creationId xmlns:a16="http://schemas.microsoft.com/office/drawing/2014/main" id="{B9D3DE32-3C23-49FD-895D-3D96B1A6BEEB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63888" y="147648"/>
            <a:ext cx="1609725" cy="590550"/>
          </a:xfrm>
          <a:prstGeom prst="rect">
            <a:avLst/>
          </a:prstGeom>
        </p:spPr>
      </p:pic>
      <p:pic>
        <p:nvPicPr>
          <p:cNvPr id="31" name="Obraz 30" descr="pasek_logo_power.jpg">
            <a:extLst>
              <a:ext uri="{FF2B5EF4-FFF2-40B4-BE49-F238E27FC236}">
                <a16:creationId xmlns:a16="http://schemas.microsoft.com/office/drawing/2014/main" id="{19ED8780-9AE8-4DC5-92F0-04360833A09A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8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6" y="1494419"/>
            <a:ext cx="8698210" cy="4846638"/>
          </a:xfrm>
        </p:spPr>
        <p:txBody>
          <a:bodyPr/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Ocenie merytorycznej podlega każdy projekt oceniony pozytywnie na etapie oceny formalnej.</a:t>
            </a:r>
          </a:p>
          <a:p>
            <a:pPr marL="0" lvl="0" indent="0" algn="just">
              <a:buClrTx/>
              <a:buSzPct val="100000"/>
              <a:buNone/>
            </a:pPr>
            <a:endParaRPr lang="pl-PL" sz="1600" dirty="0"/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Ocena merytoryczna projektu obejmuje sprawdzenie, czy projekt spełnia: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dirty="0"/>
              <a:t>ogólne kryteria horyzontalne,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dirty="0"/>
              <a:t>ogólne kryteria merytoryczne,  </a:t>
            </a:r>
          </a:p>
          <a:p>
            <a:pPr lvl="2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l-PL" sz="1400" dirty="0"/>
              <a:t>kryteria premiujące. </a:t>
            </a:r>
          </a:p>
          <a:p>
            <a:pPr marL="530225" lvl="2" indent="0" algn="just">
              <a:buClrTx/>
              <a:buSzPct val="100000"/>
              <a:buNone/>
            </a:pPr>
            <a:endParaRPr lang="pl-PL" sz="1400" dirty="0"/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Ocena merytoryczna dokonywana jest przez dwóch niezależnych Członków KOP na podstawie </a:t>
            </a:r>
            <a:r>
              <a:rPr lang="pl-PL" sz="1600" i="1" dirty="0"/>
              <a:t>Karty oceny merytorycznej wniosku o dofinansowanie projektu konkursowego w ramach PO WER</a:t>
            </a:r>
            <a:r>
              <a:rPr lang="pl-PL" sz="1600" dirty="0"/>
              <a:t>.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Po etapie oceny merytorycznej WUP zamieszcza na swojej stronie internetowej listę projektów zakwalifikowanych do etapu negocjacji.</a:t>
            </a:r>
          </a:p>
          <a:p>
            <a:pPr marL="0" lvl="0" indent="0" algn="just">
              <a:buClrTx/>
              <a:buSzPct val="100000"/>
              <a:buNone/>
            </a:pPr>
            <a:endParaRPr lang="pl-PL" sz="1600" dirty="0"/>
          </a:p>
          <a:p>
            <a:pPr marL="0" indent="0" algn="just">
              <a:buClrTx/>
              <a:buSzPct val="100000"/>
              <a:buNone/>
            </a:pPr>
            <a:endParaRPr lang="pl-PL" sz="1600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32606" y="156257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491880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82C1957-D06D-4B70-A27A-9AC850DF8902}"/>
              </a:ext>
            </a:extLst>
          </p:cNvPr>
          <p:cNvSpPr/>
          <p:nvPr/>
        </p:nvSpPr>
        <p:spPr>
          <a:xfrm>
            <a:off x="2267744" y="828225"/>
            <a:ext cx="43117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OCENA MERYTORYCZNA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41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6" y="1494419"/>
            <a:ext cx="8698210" cy="4846638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1800" b="1" dirty="0"/>
              <a:t>W sytuacji gdy: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 wniosek od oceniającego uzyskał co najmniej 60% punktów w poszczególnych kategoriach oceny spełniania ogólnych kryteriów merytorycznych oraz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oceniający stwierdził, że co najmniej jedno kryterium horyzontalne lub merytoryczne wymaga korekty / wyjaśnień </a:t>
            </a:r>
          </a:p>
          <a:p>
            <a:pPr marL="0" indent="0" algn="just">
              <a:buNone/>
            </a:pPr>
            <a:r>
              <a:rPr lang="pl-PL" sz="1600" dirty="0"/>
              <a:t>oceniający kieruje projekt do kolejnego etapu oceny - negocjacji, odpowiednio odnotowując ten fakt na karcie oceny merytorycznej.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Negocjacje są prowadzone do wyczerpania kwoty przeznaczonej na dofinansowanie projektów w konkursie – poczynając od projektu, który uzyskał najlepszą ocenę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Niepodjęcie negocjacji w wyznaczonym terminie oznacza negatywną ocenę i brak możliwości przyznania dofinansowania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Negocjacje prowadzone są w formie pisemnej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w trakcie negocjacji do wniosku nie zostaną wprowadzone ustalone zmiany,  KOP nie uzyska od wnioskodawcy żądanych informacji lub wprowadzone zostaną zmiany niewynikające z kart oceny/ ustaleń negocjacyjnych/uwag przewodniczącego KOP negocjacje kończą się wynikiem negatywnym</a:t>
            </a:r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132606" y="156257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491880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82C1957-D06D-4B70-A27A-9AC850DF8902}"/>
              </a:ext>
            </a:extLst>
          </p:cNvPr>
          <p:cNvSpPr/>
          <p:nvPr/>
        </p:nvSpPr>
        <p:spPr>
          <a:xfrm>
            <a:off x="3254588" y="828225"/>
            <a:ext cx="23380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NEGOCJACJE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6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68" y="1414794"/>
            <a:ext cx="8698210" cy="4846638"/>
          </a:xfrm>
        </p:spPr>
        <p:txBody>
          <a:bodyPr/>
          <a:lstStyle/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Po przeprowadzeniu analizy kart oceny i obliczeniu liczby przyznanych projektom punktów KOP przygotowuje listę wszystkich projektów, które podlegały ocenie w ramach konkursu, uszeregowanych w kolejności malejącej liczby uzyskanych punktów. 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O kolejności projektów na liście, o której mowa w pkt 1 decyduje liczba punktów przyznana danemu projektowi.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Projekt może zostać wybrany do dofinansowania, jeżeli uzyskał wymaganą liczbę punktów, tj. od każdego  z oceniających min. 60% punktów w poszczególnych punktach oceny merytorycznej oraz liczba punktów pozwala na jego dofinansowanie w ramach alokacji dostępnej na konkurs.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Po rozstrzygnięciu konkursu WUP zamieszcza na swojej stronie internetowej </a:t>
            </a:r>
            <a:r>
              <a:rPr lang="pl-PL" sz="1600" dirty="0">
                <a:hlinkClick r:id="rId3"/>
              </a:rPr>
              <a:t>www.power.wup.pl</a:t>
            </a:r>
            <a:r>
              <a:rPr lang="pl-PL" sz="1600" dirty="0"/>
              <a:t> oraz na portalu </a:t>
            </a:r>
            <a:r>
              <a:rPr lang="pl-PL" sz="1600" dirty="0">
                <a:hlinkClick r:id="rId4"/>
              </a:rPr>
              <a:t>www.funduszeeuropejskie.gov.pl</a:t>
            </a:r>
            <a:r>
              <a:rPr lang="pl-PL" sz="1600" dirty="0"/>
              <a:t>  (nie później niż 7 dni od rozstrzygnięcia konkursu) listę projektów, które uzyskały wymaganą liczbę punktów, z wyróżnieniem projektów wybranych do dofinansowania.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Po zakończeniu oceny merytorycznej WUP przekazuje niezwłocznie Wnioskodawcy pisemną informację o zakończeniu oceny jego projektu oraz wyniku tej oceny wraz z kopiami kart oceny lub treścią tych kart.</a:t>
            </a:r>
          </a:p>
          <a:p>
            <a:pPr lvl="0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pl-PL" sz="1600" dirty="0"/>
              <a:t>WUP może wybrać dodatkowo projekty, które pierwotnie nie zostały wyróżnione  na zawieszonej liście jako wybrane do dofinansowania (np. gdy powstaną oszczędności lub zwiększy się alokacja na konkurs) – zawsze jednak zgodnie z kolejnością na liście. Wymaga to upublicznienia poprzez zmianę listy. Przesłanką zmiany listy może tez być wynik procedury odwoławczej.</a:t>
            </a:r>
          </a:p>
          <a:p>
            <a:pPr marL="0" lvl="0" indent="0" algn="just">
              <a:buNone/>
            </a:pPr>
            <a:endParaRPr lang="pl-PL" sz="1600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5"/>
          <a:srcRect t="15842" r="78069" b="18812"/>
          <a:stretch>
            <a:fillRect/>
          </a:stretch>
        </p:blipFill>
        <p:spPr>
          <a:xfrm>
            <a:off x="15347" y="131444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5"/>
          <a:srcRect l="49517" t="15842" r="27173" b="18812"/>
          <a:stretch>
            <a:fillRect/>
          </a:stretch>
        </p:blipFill>
        <p:spPr>
          <a:xfrm>
            <a:off x="3491880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5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AA0992EE-7246-47BE-A000-77059B9EC454}"/>
              </a:ext>
            </a:extLst>
          </p:cNvPr>
          <p:cNvSpPr/>
          <p:nvPr/>
        </p:nvSpPr>
        <p:spPr>
          <a:xfrm>
            <a:off x="1331640" y="830019"/>
            <a:ext cx="61189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ROZSTRZYGNIĘCIE KONKURSU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9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073C4C1F-FEFF-4B78-89F7-FA9B718F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32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B31434-6559-4644-84F2-C8387719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95" y="2420888"/>
            <a:ext cx="8698210" cy="4846638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1800" b="1" dirty="0"/>
              <a:t>Umowa o dofinansowanie projektu może zostać podpisana, jeżeli projekt spełnia wszystkie kryteria, na podstawie których został wybrany do dofinansowania oraz może być zawarta pod warunkiem otrzymania przez IP PO WER z Ministerstwa Finansów pisemnej informacji, że dany Wnioskodawca oraz wskazany/-ni we wniosku </a:t>
            </a:r>
            <a:br>
              <a:rPr lang="pl-PL" sz="1800" b="1" dirty="0"/>
            </a:br>
            <a:r>
              <a:rPr lang="pl-PL" sz="1800" b="1" dirty="0"/>
              <a:t>o dofinansowanie partner/-</a:t>
            </a:r>
            <a:r>
              <a:rPr lang="pl-PL" sz="1800" b="1" dirty="0" err="1"/>
              <a:t>rzy</a:t>
            </a:r>
            <a:r>
              <a:rPr lang="pl-PL" sz="1800" b="1" dirty="0"/>
              <a:t> (o ile projekt jest realizowany w partnerstwie </a:t>
            </a:r>
            <a:br>
              <a:rPr lang="pl-PL" sz="1800" b="1" dirty="0"/>
            </a:br>
            <a:r>
              <a:rPr lang="pl-PL" sz="1800" b="1" dirty="0"/>
              <a:t>i jednocześnie zawiera przepływy finansowe pomiędzy Wnioskodawcą a partnerem/-</a:t>
            </a:r>
            <a:r>
              <a:rPr lang="pl-PL" sz="1800" b="1" dirty="0" err="1"/>
              <a:t>ami</a:t>
            </a:r>
            <a:r>
              <a:rPr lang="pl-PL" sz="1800" b="1" dirty="0"/>
              <a:t>) nie podlega/-ją wykluczeniu, o którym mowa w art. 207 ustawy z dnia 27 sierpnia 2009 r. </a:t>
            </a:r>
            <a:br>
              <a:rPr lang="pl-PL" sz="1800" b="1" dirty="0"/>
            </a:br>
            <a:r>
              <a:rPr lang="pl-PL" sz="1800" b="1" dirty="0"/>
              <a:t>o finansach publicznych (Dz. U. z 2016 r. poz.1870 z </a:t>
            </a:r>
            <a:r>
              <a:rPr lang="pl-PL" sz="1800" b="1" dirty="0" err="1"/>
              <a:t>późn</a:t>
            </a:r>
            <a:r>
              <a:rPr lang="pl-PL" sz="1800" b="1" dirty="0"/>
              <a:t>. zm.).  </a:t>
            </a:r>
          </a:p>
          <a:p>
            <a:pPr marL="0" lvl="0" indent="0" algn="just">
              <a:buNone/>
            </a:pPr>
            <a:endParaRPr lang="pl-PL" sz="1600" dirty="0"/>
          </a:p>
        </p:txBody>
      </p:sp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18D05A-F3B1-4FFB-AB58-AC84F35BACD0}"/>
              </a:ext>
            </a:extLst>
          </p:cNvPr>
          <p:cNvPicPr/>
          <p:nvPr/>
        </p:nvPicPr>
        <p:blipFill>
          <a:blip r:embed="rId3"/>
          <a:srcRect t="15842" r="78069" b="18812"/>
          <a:stretch>
            <a:fillRect/>
          </a:stretch>
        </p:blipFill>
        <p:spPr>
          <a:xfrm>
            <a:off x="0" y="131444"/>
            <a:ext cx="1514475" cy="590550"/>
          </a:xfrm>
          <a:prstGeom prst="rect">
            <a:avLst/>
          </a:prstGeom>
        </p:spPr>
      </p:pic>
      <p:pic>
        <p:nvPicPr>
          <p:cNvPr id="12" name="Obraz 11" descr="pasek_logo_power.jpg">
            <a:extLst>
              <a:ext uri="{FF2B5EF4-FFF2-40B4-BE49-F238E27FC236}">
                <a16:creationId xmlns:a16="http://schemas.microsoft.com/office/drawing/2014/main" id="{003BBA23-D0D0-4F72-8345-B4E19E8D6A89}"/>
              </a:ext>
            </a:extLst>
          </p:cNvPr>
          <p:cNvPicPr/>
          <p:nvPr/>
        </p:nvPicPr>
        <p:blipFill>
          <a:blip r:embed="rId3"/>
          <a:srcRect l="49517" t="15842" r="27173" b="18812"/>
          <a:stretch>
            <a:fillRect/>
          </a:stretch>
        </p:blipFill>
        <p:spPr>
          <a:xfrm>
            <a:off x="3491880" y="156257"/>
            <a:ext cx="1609725" cy="590550"/>
          </a:xfrm>
          <a:prstGeom prst="rect">
            <a:avLst/>
          </a:prstGeom>
        </p:spPr>
      </p:pic>
      <p:pic>
        <p:nvPicPr>
          <p:cNvPr id="13" name="Obraz 12" descr="pasek_logo_power.jpg">
            <a:extLst>
              <a:ext uri="{FF2B5EF4-FFF2-40B4-BE49-F238E27FC236}">
                <a16:creationId xmlns:a16="http://schemas.microsoft.com/office/drawing/2014/main" id="{B445FD43-E99F-4001-8BB0-79FD6A65D5D7}"/>
              </a:ext>
            </a:extLst>
          </p:cNvPr>
          <p:cNvPicPr/>
          <p:nvPr/>
        </p:nvPicPr>
        <p:blipFill>
          <a:blip r:embed="rId3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AA0992EE-7246-47BE-A000-77059B9EC454}"/>
              </a:ext>
            </a:extLst>
          </p:cNvPr>
          <p:cNvSpPr/>
          <p:nvPr/>
        </p:nvSpPr>
        <p:spPr>
          <a:xfrm>
            <a:off x="1331640" y="830019"/>
            <a:ext cx="61189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Podpisanie umowy</a:t>
            </a:r>
            <a:endParaRPr lang="pl-P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3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FOTOLIA\ludziki\Fotolia_29388319_Subscription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808650"/>
            <a:ext cx="3275856" cy="2456892"/>
          </a:xfrm>
          <a:prstGeom prst="rect">
            <a:avLst/>
          </a:prstGeom>
          <a:noFill/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9488C2D2-6B12-4149-91D2-8674DD8F51EB}"/>
              </a:ext>
            </a:extLst>
          </p:cNvPr>
          <p:cNvSpPr/>
          <p:nvPr/>
        </p:nvSpPr>
        <p:spPr>
          <a:xfrm>
            <a:off x="1499684" y="1324204"/>
            <a:ext cx="6144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Times New Roman" pitchFamily="18" charset="0"/>
              </a:rPr>
              <a:t>DZIĘKUJĘ ZA UWAGĘ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3343768-587F-4E25-A2AB-D98C6BD94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174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pic>
        <p:nvPicPr>
          <p:cNvPr id="6" name="Obraz 5" descr="pasek_logo_power.jpg">
            <a:extLst>
              <a:ext uri="{FF2B5EF4-FFF2-40B4-BE49-F238E27FC236}">
                <a16:creationId xmlns:a16="http://schemas.microsoft.com/office/drawing/2014/main" id="{736554FA-AC8F-4EBF-8E3E-022B4E7504B3}"/>
              </a:ext>
            </a:extLst>
          </p:cNvPr>
          <p:cNvPicPr/>
          <p:nvPr/>
        </p:nvPicPr>
        <p:blipFill>
          <a:blip r:embed="rId5"/>
          <a:srcRect t="15842" r="78069" b="18812"/>
          <a:stretch>
            <a:fillRect/>
          </a:stretch>
        </p:blipFill>
        <p:spPr>
          <a:xfrm>
            <a:off x="107504" y="156257"/>
            <a:ext cx="1514475" cy="590550"/>
          </a:xfrm>
          <a:prstGeom prst="rect">
            <a:avLst/>
          </a:prstGeom>
        </p:spPr>
      </p:pic>
      <p:pic>
        <p:nvPicPr>
          <p:cNvPr id="7" name="Obraz 6" descr="pasek_logo_power.jpg">
            <a:extLst>
              <a:ext uri="{FF2B5EF4-FFF2-40B4-BE49-F238E27FC236}">
                <a16:creationId xmlns:a16="http://schemas.microsoft.com/office/drawing/2014/main" id="{1BB6348B-D922-4FA6-B49B-18D537B9C6B6}"/>
              </a:ext>
            </a:extLst>
          </p:cNvPr>
          <p:cNvPicPr/>
          <p:nvPr/>
        </p:nvPicPr>
        <p:blipFill>
          <a:blip r:embed="rId5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87191937-7660-49C5-91AE-F1C18BDD7ABF}"/>
              </a:ext>
            </a:extLst>
          </p:cNvPr>
          <p:cNvPicPr/>
          <p:nvPr/>
        </p:nvPicPr>
        <p:blipFill>
          <a:blip r:embed="rId5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E0FAF40-1A5C-4246-AC59-5FE398EAFDC8}"/>
              </a:ext>
            </a:extLst>
          </p:cNvPr>
          <p:cNvSpPr/>
          <p:nvPr/>
        </p:nvSpPr>
        <p:spPr>
          <a:xfrm>
            <a:off x="587532" y="582665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az 30">
            <a:extLst>
              <a:ext uri="{FF2B5EF4-FFF2-40B4-BE49-F238E27FC236}">
                <a16:creationId xmlns:a16="http://schemas.microsoft.com/office/drawing/2014/main" id="{C3B99B23-A286-469D-96F7-8925F8AA2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5231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innerShdw blurRad="63500" dist="50800" dir="1980000">
              <a:srgbClr val="FFC000">
                <a:alpha val="5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3275856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2806E4-819D-4D7F-AABC-92186DC9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38" y="2048822"/>
            <a:ext cx="7889610" cy="4846638"/>
          </a:xfrm>
          <a:noFill/>
          <a:effectLst>
            <a:outerShdw blurRad="50800" dist="50800" sx="1000" sy="1000" algn="ctr" rotWithShape="0">
              <a:srgbClr val="000000"/>
            </a:outerShdw>
            <a:softEdge rad="177800"/>
          </a:effectLst>
        </p:spPr>
        <p:txBody>
          <a:bodyPr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1600" b="1" dirty="0"/>
              <a:t>1.Instrumenty i usługi rynku pracy służące indywidualizacji wsparcia oraz pomocy w zakresie określenia ścieżki zawodowej (obligatoryjne):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b="1" dirty="0"/>
              <a:t>identyfikacja potrzeb </a:t>
            </a:r>
            <a:r>
              <a:rPr lang="pl-PL" sz="1400" dirty="0"/>
              <a:t>osób młodych pozostających bez zatrudnienia oraz diagnozowanie możliwości </a:t>
            </a:r>
            <a:br>
              <a:rPr lang="pl-PL" sz="1400" dirty="0"/>
            </a:br>
            <a:r>
              <a:rPr lang="pl-PL" sz="1400" dirty="0"/>
              <a:t>w zakresie doskonalenia zawodowego, w tym identyfikacja stopnia oddalenia od rynku pracy osób młodych,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kompleksowe i indywidualne </a:t>
            </a:r>
            <a:r>
              <a:rPr lang="pl-PL" sz="1400" b="1" dirty="0"/>
              <a:t>pośrednictwo pracy </a:t>
            </a:r>
            <a:r>
              <a:rPr lang="pl-PL" sz="1400" dirty="0"/>
              <a:t>w zakresie wyboru zawodu zgodnego z kwalifikacjami i kompetencjami wspieranej osoby lub </a:t>
            </a:r>
            <a:r>
              <a:rPr lang="pl-PL" sz="1400" b="1" dirty="0"/>
              <a:t>poradnictwo zawodowe </a:t>
            </a:r>
            <a:r>
              <a:rPr lang="pl-PL" sz="1400" dirty="0"/>
              <a:t>w zakresie planowania rozwoju kariery zawodowej, w tym podnoszenia lub uzupełniania kompetencji i kwalifikacji zawodowych.</a:t>
            </a:r>
          </a:p>
          <a:p>
            <a:pPr marL="0" lvl="0" indent="0">
              <a:buNone/>
            </a:pPr>
            <a:endParaRPr lang="pl-PL" sz="1200" dirty="0"/>
          </a:p>
          <a:p>
            <a:pPr marL="0" lvl="0" indent="0" algn="just">
              <a:buNone/>
            </a:pPr>
            <a:r>
              <a:rPr lang="pl-PL" sz="1600" b="1" dirty="0"/>
              <a:t>2. Instrumenty i usługi rynku pracy skierowane do osób, które przedwcześnie opuszczają system edukacji lub osób, u których zidentyfikowano potrzebę uzupełnienia lub zdobycia nowych umiejętności i kompetencji: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400" dirty="0"/>
              <a:t>kontynuacja nauki dla osób młodych, u których zdiagnozowano potrzebę uzupełnienia edukacji formalnej lub potrzebę </a:t>
            </a:r>
            <a:r>
              <a:rPr lang="pl-PL" sz="1400" b="1" dirty="0"/>
              <a:t>potwierdzenia kwalifikacji </a:t>
            </a:r>
            <a:r>
              <a:rPr lang="pl-PL" sz="1400" dirty="0"/>
              <a:t>m.in. poprzez odpowiednie egzaminy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400" dirty="0"/>
              <a:t>nabywanie, podwyższanie lub dostosowywanie kompetencji i kwalifikacji, niezbędnych na rynku pracy w kontekście zidentyfikowanych potrzeb osoby, której udzielane jest wsparcie, m.in. poprzez wysokiej jakości </a:t>
            </a:r>
            <a:r>
              <a:rPr lang="pl-PL" sz="1400" b="1" dirty="0"/>
              <a:t>szkolenia</a:t>
            </a:r>
            <a:r>
              <a:rPr lang="pl-PL" sz="1400" dirty="0"/>
              <a:t>.</a:t>
            </a:r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endParaRPr lang="pl-PL" sz="1100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EFF1C0F0-C431-4922-9280-7DD0C9F587E0}"/>
              </a:ext>
            </a:extLst>
          </p:cNvPr>
          <p:cNvSpPr/>
          <p:nvPr/>
        </p:nvSpPr>
        <p:spPr>
          <a:xfrm>
            <a:off x="1782565" y="971604"/>
            <a:ext cx="579235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Typy projektów przewidziane do </a:t>
            </a:r>
            <a:b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</a:br>
            <a:r>
              <a:rPr lang="pl-PL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</a:rPr>
              <a:t>realizacji w ramach konkursu</a:t>
            </a:r>
          </a:p>
        </p:txBody>
      </p:sp>
      <p:pic>
        <p:nvPicPr>
          <p:cNvPr id="25" name="Obraz 24" descr="pasek_logo_power.jpg">
            <a:extLst>
              <a:ext uri="{FF2B5EF4-FFF2-40B4-BE49-F238E27FC236}">
                <a16:creationId xmlns:a16="http://schemas.microsoft.com/office/drawing/2014/main" id="{BACFE17C-500E-4F2B-881B-BC1063D06550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79512" y="183829"/>
            <a:ext cx="1514475" cy="590550"/>
          </a:xfrm>
          <a:prstGeom prst="rect">
            <a:avLst/>
          </a:prstGeom>
        </p:spPr>
      </p:pic>
      <p:pic>
        <p:nvPicPr>
          <p:cNvPr id="30" name="Obraz 29" descr="pasek_logo_power.jpg">
            <a:extLst>
              <a:ext uri="{FF2B5EF4-FFF2-40B4-BE49-F238E27FC236}">
                <a16:creationId xmlns:a16="http://schemas.microsoft.com/office/drawing/2014/main" id="{72D90D79-A39E-4C49-9C8F-36124EE350DE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88385" y="170043"/>
            <a:ext cx="1609725" cy="590550"/>
          </a:xfrm>
          <a:prstGeom prst="rect">
            <a:avLst/>
          </a:prstGeom>
        </p:spPr>
      </p:pic>
      <p:pic>
        <p:nvPicPr>
          <p:cNvPr id="32" name="Obraz 31" descr="pasek_logo_power.jpg">
            <a:extLst>
              <a:ext uri="{FF2B5EF4-FFF2-40B4-BE49-F238E27FC236}">
                <a16:creationId xmlns:a16="http://schemas.microsoft.com/office/drawing/2014/main" id="{D161377C-5AEA-4697-97EB-13E81564A34B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308304" y="161925"/>
            <a:ext cx="1752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DAE28A34-832D-4E59-8934-BA47D621F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444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9222" y="980728"/>
            <a:ext cx="8457234" cy="5400600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/>
              <a:t>3. Instrumenty i usługi rynku pracy służące zdobyciu doświadczenia zawodowego wymaganego przez pracodawców:</a:t>
            </a:r>
          </a:p>
          <a:p>
            <a:pPr marL="0" indent="0">
              <a:buNone/>
            </a:pPr>
            <a:endParaRPr lang="pl-PL" sz="1400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nabywanie lub uzupełnianie doświadczenia zawodowego oraz praktycznych umiejętności </a:t>
            </a:r>
            <a:br>
              <a:rPr lang="pl-PL" sz="1400" dirty="0"/>
            </a:br>
            <a:r>
              <a:rPr lang="pl-PL" sz="1400" dirty="0"/>
              <a:t>w zakresie wykonywania danego zawodu, m.in. poprzez </a:t>
            </a:r>
            <a:r>
              <a:rPr lang="pl-PL" sz="1400" b="1" dirty="0"/>
              <a:t>staże i praktyki</a:t>
            </a:r>
            <a:r>
              <a:rPr lang="pl-PL" sz="1400" dirty="0"/>
              <a:t>, spełniające standardy wskazane </a:t>
            </a:r>
            <a:br>
              <a:rPr lang="pl-PL" sz="1400" dirty="0"/>
            </a:br>
            <a:r>
              <a:rPr lang="pl-PL" sz="1400" dirty="0"/>
              <a:t>w Europejskiej Ramie Jakości Praktyk i Staży,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wsparcie zatrudnienia osoby młodej u przedsiębiorcy lub innego pracodawcy stanowiące zachętę do zatrudnienia, m.in. poprzez pokrycie kosztów </a:t>
            </a:r>
            <a:r>
              <a:rPr lang="pl-PL" sz="1400" b="1" dirty="0"/>
              <a:t>subsydiowania zatrudnienia </a:t>
            </a:r>
            <a:r>
              <a:rPr lang="pl-PL" sz="1400" dirty="0"/>
              <a:t>dla osób, u których zidentyfikowano adekwatność tej formy wsparcia</a:t>
            </a:r>
            <a:r>
              <a:rPr lang="pl-PL" sz="1400" b="1" dirty="0"/>
              <a:t>, refundację wyposażenia </a:t>
            </a:r>
            <a:r>
              <a:rPr lang="pl-PL" sz="1400" dirty="0"/>
              <a:t>lub doposażenia stanowiska (wyłącznie w połączeniu z subsydiowanym zatrudnieniem).</a:t>
            </a:r>
          </a:p>
          <a:p>
            <a:pPr marL="0" indent="0" algn="just">
              <a:buNone/>
            </a:pPr>
            <a:r>
              <a:rPr lang="pl-PL" sz="1400" dirty="0"/>
              <a:t>Maksymalna kwota refundacji kosztów wyposażenia lub doposażenia stanowiska pracy jest nie wyższa niż 6-krotna wysokość przeciętnego wynagrodzenia w rozumieniu art. 2, ust. 1, pkt. 28 ustawy z dnia 20 kwietnia 2004 r. o promocji zatrudnienia i instytucjach rynku pracy(Dz. U. z 2017 r., poz. 1065, z </a:t>
            </a:r>
            <a:r>
              <a:rPr lang="pl-PL" sz="1400" dirty="0" err="1"/>
              <a:t>późn</a:t>
            </a:r>
            <a:r>
              <a:rPr lang="pl-PL" sz="1400" dirty="0"/>
              <a:t>. zm.).</a:t>
            </a:r>
          </a:p>
          <a:p>
            <a:pPr marL="0" lvl="0" indent="0">
              <a:buNone/>
            </a:pPr>
            <a:r>
              <a:rPr lang="pl-PL" sz="1600" b="1" dirty="0"/>
              <a:t>4. Instrumenty i usługi rynku pracy służące wsparciu mobilności międzysektorowej i geograficznej (uwzględniając mobilność zawodową na europejskim rynku pracy za pośrednictwem sieci EURES):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wsparcie mobilności międzysektorowej dla osób, które mają trudności ze znalezieniem zatrudnienia </a:t>
            </a:r>
            <a:br>
              <a:rPr lang="pl-PL" sz="1400" dirty="0"/>
            </a:br>
            <a:r>
              <a:rPr lang="pl-PL" sz="1400" dirty="0"/>
              <a:t>w sektorze lub branży, m.in. poprzez zmianę lub uzupełnienie kompetencji lub kwalifikacji pozwalającą na podjęcie zatrudnienia w innym sektorze, min. poprzez </a:t>
            </a:r>
            <a:r>
              <a:rPr lang="pl-PL" sz="1400" b="1" dirty="0"/>
              <a:t>praktyki, staże i szkolenia</a:t>
            </a:r>
            <a:r>
              <a:rPr lang="pl-PL" sz="1400" dirty="0"/>
              <a:t>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wsparcie mobilności geograficznej dla osób młodych, u których zidentyfikowano problem </a:t>
            </a:r>
            <a:br>
              <a:rPr lang="pl-PL" sz="1400" dirty="0"/>
            </a:br>
            <a:r>
              <a:rPr lang="pl-PL" sz="1400" dirty="0"/>
              <a:t>z zatrudnieniem w miejscu zamieszkania, m.in. poprzez pokrycie kosztów dojazdu do pracy lub wstępnego zagospodarowania w nowym miejscu zamieszkania, m.in. poprzez </a:t>
            </a:r>
            <a:r>
              <a:rPr lang="pl-PL" sz="1400" b="1" dirty="0"/>
              <a:t>finansowanie kosztów dojazdu, zapewnienie środków na zasiedlenie.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200" dirty="0"/>
          </a:p>
          <a:p>
            <a:endParaRPr lang="pl-PL" sz="1100" dirty="0"/>
          </a:p>
        </p:txBody>
      </p:sp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588AEBF7-D518-42C6-9E5C-BCF6E83CB351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219222" y="147648"/>
            <a:ext cx="1514475" cy="590550"/>
          </a:xfrm>
          <a:prstGeom prst="rect">
            <a:avLst/>
          </a:prstGeom>
        </p:spPr>
      </p:pic>
      <p:pic>
        <p:nvPicPr>
          <p:cNvPr id="10" name="Obraz 9" descr="pasek_logo_power.jpg">
            <a:extLst>
              <a:ext uri="{FF2B5EF4-FFF2-40B4-BE49-F238E27FC236}">
                <a16:creationId xmlns:a16="http://schemas.microsoft.com/office/drawing/2014/main" id="{D7225387-0FB4-47B6-9CB1-36260AE804D3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0851AB3C-21CA-4643-8189-BA778601B96B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9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3744416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1600" b="1" dirty="0"/>
              <a:t>5. Instrumenty i usługi rynku pracy skierowane do osób niepełnosprawnych: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dirty="0"/>
              <a:t>niwelowanie barier, jakie napotykają osoby młode niepełnosprawne w zakresie zdobycia i utrzymania zatrudnienia, m.in. poprzez finansowanie pracy </a:t>
            </a:r>
            <a:r>
              <a:rPr lang="pl-PL" sz="1400" b="1" dirty="0"/>
              <a:t>asystenta osoby niepełnosprawnej</a:t>
            </a:r>
            <a:r>
              <a:rPr lang="pl-PL" sz="1400" dirty="0"/>
              <a:t>, którego praca spełnia standardy wyznaczone dla takiej usługi i </a:t>
            </a:r>
            <a:r>
              <a:rPr lang="pl-PL" sz="1400" b="1" dirty="0"/>
              <a:t>doposażenie stanowiska pracy </a:t>
            </a:r>
            <a:r>
              <a:rPr lang="pl-PL" sz="1400" dirty="0"/>
              <a:t>do potrzeb osób niepełnosprawnych.</a:t>
            </a:r>
          </a:p>
          <a:p>
            <a:pPr marL="0" lvl="0" indent="0">
              <a:buNone/>
            </a:pPr>
            <a:r>
              <a:rPr lang="pl-PL" sz="1600" b="1" dirty="0"/>
              <a:t>6. Instrumenty i usługi rynku pracy służące rozwojowi przedsiębiorczości i samozatrudnienia: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400" dirty="0"/>
              <a:t>wsparcie osób młodych w zakładaniu i prowadzeniu własnej działalności gospodarczej poprzez udzielenie pomocy bezzwrotnej (</a:t>
            </a:r>
            <a:r>
              <a:rPr lang="pl-PL" sz="1400" b="1" dirty="0"/>
              <a:t>dotacji</a:t>
            </a:r>
            <a:r>
              <a:rPr lang="pl-PL" sz="1400" dirty="0"/>
              <a:t>) na utworzenie przedsiębiorstwa oraz doradztwo i szkolenia umożliwiające uzyskanie wiedzy i umiejętności niezbędnych do podjęcia i prowadzenia działalności gospodarczej, a także </a:t>
            </a:r>
            <a:r>
              <a:rPr lang="pl-PL" sz="1400" b="1" dirty="0"/>
              <a:t>wsparcie pomostowe</a:t>
            </a:r>
            <a:r>
              <a:rPr lang="pl-PL" sz="1400" dirty="0"/>
              <a:t>. Dotacja to jednorazowa wypłata środków przeznaczona na otwarcie działalności gospodarczej  w wysokości </a:t>
            </a:r>
            <a:r>
              <a:rPr lang="pl-PL" sz="1400" b="1" dirty="0"/>
              <a:t>nieprzekraczającej 6-ciokrotności przeciętnego </a:t>
            </a:r>
            <a:r>
              <a:rPr lang="pl-PL" sz="1400" dirty="0"/>
              <a:t>wynagrodzenia</a:t>
            </a:r>
            <a:r>
              <a:rPr lang="pl-PL" sz="1200" dirty="0"/>
              <a:t>. </a:t>
            </a:r>
            <a:endParaRPr lang="pl-PL" sz="12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7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4846638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2400" b="1" dirty="0"/>
              <a:t>Kwota przeznaczona na konkurs : </a:t>
            </a:r>
            <a:r>
              <a:rPr lang="pl-PL" sz="2400" b="1" dirty="0">
                <a:solidFill>
                  <a:srgbClr val="C00000"/>
                </a:solidFill>
              </a:rPr>
              <a:t>17 136 854,00 PLN</a:t>
            </a:r>
          </a:p>
          <a:p>
            <a:pPr marL="0" lvl="0" indent="0">
              <a:buNone/>
            </a:pPr>
            <a:r>
              <a:rPr lang="pl-PL" sz="1400" b="1" dirty="0"/>
              <a:t>Maksymalny % poziom dofinansowania </a:t>
            </a:r>
            <a:r>
              <a:rPr lang="pl-PL" sz="1200" dirty="0"/>
              <a:t>z UE wydatków kwalifikowalnych w ramach projektu wynosi </a:t>
            </a:r>
            <a:br>
              <a:rPr lang="pl-PL" sz="1200" dirty="0"/>
            </a:br>
            <a:r>
              <a:rPr lang="pl-PL" sz="1400" b="1" dirty="0"/>
              <a:t>84,28 %. </a:t>
            </a:r>
          </a:p>
          <a:p>
            <a:pPr marL="0" indent="0" algn="ctr">
              <a:buNone/>
            </a:pPr>
            <a:endParaRPr lang="pl-PL" sz="1200" b="1" dirty="0"/>
          </a:p>
          <a:p>
            <a:pPr marL="0" indent="0">
              <a:buNone/>
            </a:pPr>
            <a:r>
              <a:rPr lang="pl-PL" sz="1400" b="1" dirty="0"/>
              <a:t>Maksymalny % poziom całkowitego dofinansowania wydatków kwalifikowalnych projektu</a:t>
            </a:r>
            <a:r>
              <a:rPr lang="pl-PL" sz="1400" dirty="0"/>
              <a:t> </a:t>
            </a:r>
            <a:r>
              <a:rPr lang="pl-PL" sz="1200" dirty="0"/>
              <a:t>(środki UE + ewentualne współfinansowanie z budżetu państwa lub innych źródeł przyznawane Beneficjentowi przez właściwą instytucję) </a:t>
            </a:r>
            <a:r>
              <a:rPr lang="pl-PL" sz="1400" b="1" dirty="0"/>
              <a:t>wynosi 95 %.</a:t>
            </a:r>
          </a:p>
          <a:p>
            <a:pPr marL="0" indent="0">
              <a:buNone/>
            </a:pPr>
            <a:r>
              <a:rPr lang="pl-PL" sz="1400" b="1" dirty="0"/>
              <a:t> Minimalny wkład własny Beneficjenta jako % wydatków kwalifikowalnych wynosi 5%</a:t>
            </a:r>
            <a:r>
              <a:rPr lang="pl-PL" sz="1200" b="1" dirty="0"/>
              <a:t> </a:t>
            </a:r>
            <a:r>
              <a:rPr lang="pl-PL" sz="1200" dirty="0"/>
              <a:t>-</a:t>
            </a:r>
            <a:r>
              <a:rPr lang="pl-PL" sz="1200" b="1" dirty="0"/>
              <a:t> </a:t>
            </a:r>
            <a:r>
              <a:rPr lang="pl-PL" sz="1200" dirty="0"/>
              <a:t>zgodnie </a:t>
            </a:r>
            <a:br>
              <a:rPr lang="pl-PL" sz="1200" dirty="0"/>
            </a:br>
            <a:r>
              <a:rPr lang="pl-PL" sz="1200" dirty="0"/>
              <a:t>z zapisami Rocznego Planu Działania PO WER 2014-2020 na rok 2016 oraz SZOOP PO WER</a:t>
            </a:r>
            <a:r>
              <a:rPr lang="pl-PL" sz="1400" dirty="0"/>
              <a:t>. </a:t>
            </a:r>
          </a:p>
          <a:p>
            <a:pPr marL="0" indent="0" algn="just">
              <a:buNone/>
            </a:pPr>
            <a:r>
              <a:rPr lang="pl-PL" sz="2400" b="1" dirty="0">
                <a:solidFill>
                  <a:srgbClr val="FF0000"/>
                </a:solidFill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FF0000"/>
                </a:solidFill>
              </a:rPr>
              <a:t>!</a:t>
            </a:r>
            <a:r>
              <a:rPr lang="pl-PL" sz="1100" b="1" dirty="0"/>
              <a:t> </a:t>
            </a:r>
            <a:r>
              <a:rPr lang="pl-PL" sz="1200" dirty="0"/>
              <a:t>Podstawa wymaganego wkładu własnego </a:t>
            </a:r>
            <a:r>
              <a:rPr lang="pl-PL" sz="1200" b="1" dirty="0"/>
              <a:t>nie powinna uwzględniać środków dotacji przekazywanych uczestnikom projektów. </a:t>
            </a:r>
            <a:br>
              <a:rPr lang="pl-PL" sz="1200" b="1" dirty="0"/>
            </a:br>
            <a:r>
              <a:rPr lang="pl-PL" sz="1200" dirty="0"/>
              <a:t>W przypadku projektów, w których beneficjent przekazuje uczestnikom środki na rozpoczęcie działalności gospodarczej, podstawa wymaganego wkładu własnego powinna zostać pomniejszona o środki wypłacane przez beneficjenta z tego tytułu.</a:t>
            </a:r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828074" cy="332493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2200" b="1" dirty="0">
                <a:solidFill>
                  <a:prstClr val="black"/>
                </a:solidFill>
                <a:latin typeface="Calibri"/>
                <a:cs typeface="+mn-cs"/>
              </a:rPr>
              <a:t>PODMIOTY UPRAWNIONE DO UBIEGANIA SIĘ O DOFINANSOWANIE</a:t>
            </a: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W ramach Poddziałania 1.2.1 „Wsparcie udzielane z Europejskiego Funduszu Społecznego” </a:t>
            </a:r>
            <a:b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o dofinansowanie mogą ubiegać się instytucje rynku pracy wymienione w art. 6 ustawy o promocji zatrudnienia i instytucjach rynku pracy wyszczególnione w SZOOP PO WER tj.: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publiczne służby zatrudnienia,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Ochotnicze Hufce Pracy,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agencje zatrudnienia,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instytucje szkoleniowe,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instytucje dialogu społecznego (związki zawodowe, organizacje pracodawców, organizacje pozarządowe),</a:t>
            </a:r>
          </a:p>
          <a:p>
            <a:pPr marL="273050" lvl="0" indent="-273050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instytucje partnerstwa lokalnego,</a:t>
            </a:r>
          </a:p>
          <a:p>
            <a:pPr lvl="0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b="1" dirty="0">
                <a:solidFill>
                  <a:srgbClr val="FF6600"/>
                </a:solidFill>
                <a:latin typeface="Calibri"/>
                <a:cs typeface="+mn-cs"/>
              </a:rPr>
              <a:t>SPEŁNIAJĄCE (SAMODZIELNIE LUB ŁĄCZNIE Z PARTNERAMI) KRYTERIUM DOT. WYSOKOŚCI OROTÓW</a:t>
            </a:r>
          </a:p>
          <a:p>
            <a:pPr lvl="0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b="1" dirty="0">
                <a:solidFill>
                  <a:srgbClr val="FF6600"/>
                </a:solidFill>
                <a:latin typeface="Calibri"/>
                <a:cs typeface="+mn-cs"/>
              </a:rPr>
              <a:t>UWAGA!</a:t>
            </a:r>
          </a:p>
          <a:p>
            <a:pPr lvl="0" algn="just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O</a:t>
            </a: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dofinansowanie </a:t>
            </a:r>
            <a:r>
              <a:rPr lang="pl-PL" sz="1400" b="1" dirty="0">
                <a:solidFill>
                  <a:prstClr val="black"/>
                </a:solidFill>
                <a:latin typeface="Calibri"/>
                <a:cs typeface="+mn-cs"/>
              </a:rPr>
              <a:t>nie mogą ubiegać się </a:t>
            </a: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podmioty, które podlegają wykluczeniu z ubiegania się </a:t>
            </a:r>
            <a:b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pl-PL" sz="1400" dirty="0">
                <a:solidFill>
                  <a:prstClr val="black"/>
                </a:solidFill>
                <a:latin typeface="Calibri"/>
                <a:cs typeface="+mn-cs"/>
              </a:rPr>
              <a:t>o dofinansowanie na podstawie art. 207 ust. 4 ustawy z dnia 27 sierpnia 2009 r. o finansach publicznych.</a:t>
            </a:r>
          </a:p>
        </p:txBody>
      </p:sp>
    </p:spTree>
    <p:extLst>
      <p:ext uri="{BB962C8B-B14F-4D97-AF65-F5344CB8AC3E}">
        <p14:creationId xmlns:p14="http://schemas.microsoft.com/office/powerpoint/2010/main" val="278928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810217"/>
            <a:ext cx="7084640" cy="799508"/>
          </a:xfrm>
        </p:spPr>
        <p:txBody>
          <a:bodyPr/>
          <a:lstStyle/>
          <a:p>
            <a:pPr algn="ctr"/>
            <a:r>
              <a:rPr lang="pl-PL" dirty="0"/>
              <a:t>Grupy docelowe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7444680" cy="237929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 algn="just">
              <a:buNone/>
            </a:pPr>
            <a:r>
              <a:rPr lang="pl-PL" sz="1400" b="1" dirty="0"/>
              <a:t>Grupę docelową </a:t>
            </a:r>
            <a:r>
              <a:rPr lang="pl-PL" sz="1400" dirty="0"/>
              <a:t>stanowią wyłącznie osoby bierne zawodowo lub osoby bezrobotne  niezarejestrowane w urzędzie pracy, w tym osoby z niepełnosprawnościami, w wieku 15-29 lat, które nie uczestniczą w kształceniu i szkoleniu – tzw. </a:t>
            </a:r>
            <a:r>
              <a:rPr lang="pl-PL" sz="1400" b="1" dirty="0"/>
              <a:t>młodzież NEET</a:t>
            </a:r>
            <a:r>
              <a:rPr lang="pl-PL" sz="1400" dirty="0"/>
              <a:t>, zgodnie z definicją osoby z kategorii NEET przyjętą w POWER 2014 – 2020, z wyłączeniem grupy określonej dla trybu konkursowego </a:t>
            </a:r>
            <a:br>
              <a:rPr lang="pl-PL" sz="1400" dirty="0"/>
            </a:br>
            <a:r>
              <a:rPr lang="pl-PL" sz="1400" dirty="0"/>
              <a:t>w Poddziałaniu 1.3.1.</a:t>
            </a:r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1400" b="1" dirty="0"/>
              <a:t>Definicja osoby z kategorii NEET (przyjęta dla POWER 2014-2020) :</a:t>
            </a:r>
          </a:p>
          <a:p>
            <a:pPr marL="0" lvl="0" indent="0">
              <a:buNone/>
            </a:pPr>
            <a:r>
              <a:rPr lang="pl-PL" sz="1400" dirty="0"/>
              <a:t>Osoba w wieku 15-29 lat, która spełnia łącznie trzy warunki :</a:t>
            </a:r>
          </a:p>
          <a:p>
            <a:pPr lvl="0">
              <a:buFontTx/>
              <a:buChar char="-"/>
            </a:pPr>
            <a:r>
              <a:rPr lang="pl-PL" sz="1400" dirty="0"/>
              <a:t>nie pracuje (tj. jest bezrobotna lub bierna zawodowo),</a:t>
            </a:r>
          </a:p>
          <a:p>
            <a:pPr lvl="0">
              <a:buFontTx/>
              <a:buChar char="-"/>
            </a:pPr>
            <a:r>
              <a:rPr lang="pl-PL" sz="1400" dirty="0"/>
              <a:t>nie kształci się (tj. nie uczestniczy w kształceniu formalnym w trybie stacjonarnym),</a:t>
            </a:r>
          </a:p>
          <a:p>
            <a:pPr lvl="0">
              <a:buFontTx/>
              <a:buChar char="-"/>
            </a:pPr>
            <a:r>
              <a:rPr lang="pl-PL" sz="1400" dirty="0"/>
              <a:t>nie szkoli się (tj. nie uczestniczy i nie uczestniczyła w okresie ostatnich 4 tygodni w pozaszkolnych zajęciach w celu uzyskania, uzupełnienia lub doskonalenia umiejętności i kwalifikacji zawodowych lub ogólnych potrzebnych do pracy)</a:t>
            </a:r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68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76F860A-83B4-4A32-837E-1C5F5AE09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139"/>
            <a:ext cx="9144000" cy="640175"/>
          </a:xfrm>
          <a:prstGeom prst="rect">
            <a:avLst/>
          </a:prstGeom>
          <a:solidFill>
            <a:srgbClr val="00B050">
              <a:alpha val="46000"/>
            </a:srgbClr>
          </a:solidFill>
          <a:effectLst>
            <a:glow rad="228600">
              <a:schemeClr val="accent1">
                <a:alpha val="39000"/>
              </a:schemeClr>
            </a:glow>
            <a:outerShdw blurRad="317500" dist="406400" dir="360000" sx="3000" sy="3000" algn="ctr" rotWithShape="0">
              <a:srgbClr val="000000">
                <a:alpha val="13000"/>
              </a:srgbClr>
            </a:outerShdw>
            <a:reflection blurRad="368300" stA="45000" endPos="65000" dist="25400" dir="5400000" sy="-100000" algn="bl" rotWithShape="0"/>
          </a:effectLst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1560" y="810217"/>
            <a:ext cx="7084640" cy="799508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Wymagania w zakresie wskaźników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77072"/>
            <a:ext cx="7444680" cy="2379290"/>
          </a:xfrm>
        </p:spPr>
        <p:txBody>
          <a:bodyPr anchor="ctr"/>
          <a:lstStyle/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r>
              <a:rPr lang="pl-PL" sz="1400" dirty="0"/>
              <a:t> </a:t>
            </a:r>
          </a:p>
          <a:p>
            <a:pPr marL="0" lvl="0" indent="0">
              <a:buNone/>
            </a:pPr>
            <a:endParaRPr lang="pl-PL" sz="1400" b="1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sz="1100" b="1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pl-PL" sz="1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br>
              <a:rPr lang="pl-PL" sz="1100" b="1" dirty="0">
                <a:ln w="0"/>
                <a:solidFill>
                  <a:srgbClr val="00964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pl-PL" sz="1100" b="1" dirty="0">
              <a:ln w="0"/>
              <a:solidFill>
                <a:srgbClr val="00964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Obraz 7" descr="pasek_logo_power.jpg">
            <a:extLst>
              <a:ext uri="{FF2B5EF4-FFF2-40B4-BE49-F238E27FC236}">
                <a16:creationId xmlns:a16="http://schemas.microsoft.com/office/drawing/2014/main" id="{597E1E8B-E83C-4364-89F4-D7C22D7441CF}"/>
              </a:ext>
            </a:extLst>
          </p:cNvPr>
          <p:cNvPicPr/>
          <p:nvPr/>
        </p:nvPicPr>
        <p:blipFill>
          <a:blip r:embed="rId4"/>
          <a:srcRect t="15842" r="78069" b="18812"/>
          <a:stretch>
            <a:fillRect/>
          </a:stretch>
        </p:blipFill>
        <p:spPr>
          <a:xfrm>
            <a:off x="147936" y="170043"/>
            <a:ext cx="1514475" cy="590550"/>
          </a:xfrm>
          <a:prstGeom prst="rect">
            <a:avLst/>
          </a:prstGeom>
        </p:spPr>
      </p:pic>
      <p:pic>
        <p:nvPicPr>
          <p:cNvPr id="9" name="Obraz 8" descr="pasek_logo_power.jpg">
            <a:extLst>
              <a:ext uri="{FF2B5EF4-FFF2-40B4-BE49-F238E27FC236}">
                <a16:creationId xmlns:a16="http://schemas.microsoft.com/office/drawing/2014/main" id="{9E2FE16E-4E55-45B7-9B4B-821803A8E762}"/>
              </a:ext>
            </a:extLst>
          </p:cNvPr>
          <p:cNvPicPr/>
          <p:nvPr/>
        </p:nvPicPr>
        <p:blipFill>
          <a:blip r:embed="rId4"/>
          <a:srcRect l="49517" t="15842" r="27173" b="18812"/>
          <a:stretch>
            <a:fillRect/>
          </a:stretch>
        </p:blipFill>
        <p:spPr>
          <a:xfrm>
            <a:off x="3556809" y="156257"/>
            <a:ext cx="1609725" cy="590550"/>
          </a:xfrm>
          <a:prstGeom prst="rect">
            <a:avLst/>
          </a:prstGeom>
        </p:spPr>
      </p:pic>
      <p:pic>
        <p:nvPicPr>
          <p:cNvPr id="11" name="Obraz 10" descr="pasek_logo_power.jpg">
            <a:extLst>
              <a:ext uri="{FF2B5EF4-FFF2-40B4-BE49-F238E27FC236}">
                <a16:creationId xmlns:a16="http://schemas.microsoft.com/office/drawing/2014/main" id="{95D7A3CE-793B-41CB-A56A-81D86738936D}"/>
              </a:ext>
            </a:extLst>
          </p:cNvPr>
          <p:cNvPicPr/>
          <p:nvPr/>
        </p:nvPicPr>
        <p:blipFill>
          <a:blip r:embed="rId4"/>
          <a:srcRect l="74621" t="15842" b="18812"/>
          <a:stretch>
            <a:fillRect/>
          </a:stretch>
        </p:blipFill>
        <p:spPr>
          <a:xfrm>
            <a:off x="7276728" y="148139"/>
            <a:ext cx="1752600" cy="59055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95536" y="1124744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ts val="600"/>
              </a:spcBef>
              <a:buClr>
                <a:srgbClr val="1F497D"/>
              </a:buClr>
              <a:buSzPct val="73000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46155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400" b="1" u="sng" dirty="0">
                <a:latin typeface="+mj-lt"/>
                <a:cs typeface="Courier New" panose="02070309020205020404" pitchFamily="49" charset="0"/>
              </a:rPr>
              <a:t>Wnioskodawcy na etapie planowania projektu powinni uwzględnić:</a:t>
            </a:r>
            <a:r>
              <a:rPr lang="pl-PL" sz="1400" u="sng" dirty="0">
                <a:latin typeface="+mj-lt"/>
                <a:cs typeface="Courier New" panose="02070309020205020404" pitchFamily="49" charset="0"/>
              </a:rPr>
              <a:t> </a:t>
            </a:r>
          </a:p>
          <a:p>
            <a:pPr algn="ctr">
              <a:defRPr/>
            </a:pPr>
            <a:endParaRPr lang="pl-PL" sz="1400" dirty="0">
              <a:latin typeface="+mj-lt"/>
              <a:cs typeface="Courier New" panose="02070309020205020404" pitchFamily="49" charset="0"/>
            </a:endParaRPr>
          </a:p>
          <a:p>
            <a:pPr algn="ctr">
              <a:defRPr/>
            </a:pPr>
            <a:endParaRPr lang="pl-PL" sz="1400" dirty="0">
              <a:latin typeface="+mj-lt"/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b="1" dirty="0">
                <a:latin typeface="+mj-lt"/>
                <a:cs typeface="Courier New" panose="02070309020205020404" pitchFamily="49" charset="0"/>
              </a:rPr>
              <a:t>Wskaźniki przewidziane do osiągnięcia w ramach  Poddziałania 1.2.1 </a:t>
            </a:r>
            <a:r>
              <a:rPr lang="pl-PL" sz="1400" dirty="0">
                <a:latin typeface="+mj-lt"/>
                <a:cs typeface="Courier New" panose="02070309020205020404" pitchFamily="49" charset="0"/>
              </a:rPr>
              <a:t>Wsparcie udzielane z EFS </a:t>
            </a:r>
          </a:p>
          <a:p>
            <a:pPr>
              <a:defRPr/>
            </a:pPr>
            <a:r>
              <a:rPr lang="pl-PL" sz="1400" dirty="0">
                <a:latin typeface="+mj-lt"/>
                <a:cs typeface="Courier New" panose="02070309020205020404" pitchFamily="49" charset="0"/>
              </a:rPr>
              <a:t>         określone w RPD PO WER 2017 dla województwa świętokrzyskiego </a:t>
            </a:r>
          </a:p>
          <a:p>
            <a:pPr>
              <a:defRPr/>
            </a:pPr>
            <a:endParaRPr lang="pl-PL" sz="1400" dirty="0">
              <a:latin typeface="+mj-lt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pl-PL" sz="1400" dirty="0">
                <a:latin typeface="+mj-lt"/>
                <a:cs typeface="Courier New" panose="02070309020205020404" pitchFamily="49" charset="0"/>
              </a:rPr>
              <a:t>2.</a:t>
            </a:r>
            <a:r>
              <a:rPr lang="pl-PL" sz="1400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    Wskaźniki, służące weryfikacji spełnienia kryteriów dostępu określonych w RPD PO WER 2017 </a:t>
            </a:r>
            <a:br>
              <a:rPr lang="pl-PL" sz="1400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pl-PL" sz="1400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        tj. </a:t>
            </a:r>
            <a:r>
              <a:rPr lang="pl-PL" sz="14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wskaźniki efektywności zatrudnieniowej</a:t>
            </a:r>
            <a:r>
              <a:rPr lang="pl-PL" sz="1400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dla uczestników projektu</a:t>
            </a:r>
          </a:p>
          <a:p>
            <a:pPr>
              <a:defRPr/>
            </a:pPr>
            <a:endParaRPr lang="pl-PL" sz="1400" b="1" dirty="0">
              <a:latin typeface="+mj-l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pl-PL" sz="1400" dirty="0">
                <a:latin typeface="+mj-lt"/>
                <a:cs typeface="Courier New" panose="02070309020205020404" pitchFamily="49" charset="0"/>
              </a:rPr>
              <a:t>3.     </a:t>
            </a:r>
            <a:r>
              <a:rPr lang="pl-PL" sz="1400" b="1" dirty="0">
                <a:latin typeface="+mj-lt"/>
                <a:cs typeface="Courier New" panose="02070309020205020404" pitchFamily="49" charset="0"/>
              </a:rPr>
              <a:t>Wskaźniki horyzontalne </a:t>
            </a:r>
            <a:r>
              <a:rPr lang="pl-PL" sz="1400" dirty="0">
                <a:latin typeface="+mj-lt"/>
                <a:cs typeface="Courier New" panose="02070309020205020404" pitchFamily="49" charset="0"/>
              </a:rPr>
              <a:t>(stanowiące załącznik nr 2 do Wytycznych w zakresie monitorowania postępu</a:t>
            </a:r>
            <a:br>
              <a:rPr lang="pl-PL" sz="1400" dirty="0">
                <a:latin typeface="+mj-lt"/>
                <a:cs typeface="Courier New" panose="02070309020205020404" pitchFamily="49" charset="0"/>
              </a:rPr>
            </a:br>
            <a:r>
              <a:rPr lang="pl-PL" sz="1400" dirty="0">
                <a:latin typeface="+mj-lt"/>
                <a:cs typeface="Courier New" panose="02070309020205020404" pitchFamily="49" charset="0"/>
              </a:rPr>
              <a:t>        rzeczowego realizacji programów operacyjnych na lata 2014-2020) adekwatne do zaplanowanego       </a:t>
            </a:r>
            <a:br>
              <a:rPr lang="pl-PL" sz="1400" dirty="0">
                <a:latin typeface="+mj-lt"/>
                <a:cs typeface="Courier New" panose="02070309020205020404" pitchFamily="49" charset="0"/>
              </a:rPr>
            </a:br>
            <a:r>
              <a:rPr lang="pl-PL" sz="1400" dirty="0">
                <a:latin typeface="+mj-lt"/>
                <a:cs typeface="Courier New" panose="02070309020205020404" pitchFamily="49" charset="0"/>
              </a:rPr>
              <a:t>        w projekcie wsparcia (np. liczba obiektów dostosowanych do potrzeb osób z niepełnosprawnościami)</a:t>
            </a:r>
          </a:p>
          <a:p>
            <a:pPr>
              <a:defRPr/>
            </a:pPr>
            <a:endParaRPr lang="pl-PL" sz="1400" b="1" u="sng" dirty="0">
              <a:latin typeface="+mj-lt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pl-PL" sz="1400" dirty="0">
                <a:latin typeface="+mj-lt"/>
                <a:cs typeface="Courier New" panose="02070309020205020404" pitchFamily="49" charset="0"/>
              </a:rPr>
              <a:t>4.     </a:t>
            </a:r>
            <a:r>
              <a:rPr lang="pl-PL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Oprócz w/w wskaźników, Wnioskodawca może określić też własne wskaźniki pomiaru celu zgodnie </a:t>
            </a:r>
            <a:br>
              <a:rPr lang="pl-PL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pl-PL" sz="1400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       ze specyfiką projektu tzw. </a:t>
            </a:r>
            <a:r>
              <a:rPr lang="pl-PL" sz="1400" b="1" dirty="0">
                <a:solidFill>
                  <a:prstClr val="black"/>
                </a:solidFill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wskaźniki projektowe</a:t>
            </a:r>
            <a:endParaRPr lang="pl-PL" sz="1400" b="1" dirty="0">
              <a:solidFill>
                <a:prstClr val="black"/>
              </a:solidFill>
              <a:latin typeface="+mj-lt"/>
              <a:cs typeface="Courier New" panose="02070309020205020404" pitchFamily="49" charset="0"/>
            </a:endParaRP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lvl="0" indent="-273050" algn="just" eaLnBrk="0" hangingPunct="0">
              <a:spcBef>
                <a:spcPts val="600"/>
              </a:spcBef>
              <a:buClr>
                <a:srgbClr val="1F497D"/>
              </a:buClr>
              <a:buSzPct val="73000"/>
              <a:buFont typeface="Wingdings" panose="05000000000000000000" pitchFamily="2" charset="2"/>
              <a:buChar char="Ø"/>
            </a:pPr>
            <a:endParaRPr lang="pl-PL" sz="14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75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37025</TotalTime>
  <Words>1706</Words>
  <Application>Microsoft Office PowerPoint</Application>
  <PresentationFormat>Pokaz na ekranie (4:3)</PresentationFormat>
  <Paragraphs>361</Paragraphs>
  <Slides>24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Trebuchet MS</vt:lpstr>
      <vt:lpstr>Wingdings</vt:lpstr>
      <vt:lpstr>Wingdings 2</vt:lpstr>
      <vt:lpstr>Bogaty</vt:lpstr>
      <vt:lpstr>     Program Operacyjny  Wiedza Edukacja Rozwój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Grupy docelowe</vt:lpstr>
      <vt:lpstr>Wymagania w zakresie wskaźników</vt:lpstr>
      <vt:lpstr>Wymagania w zakresie wskaźników</vt:lpstr>
      <vt:lpstr>Pozostałe Wymagania konkursu</vt:lpstr>
      <vt:lpstr>BUDŻET PROJEKTU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Paweł Lulek</cp:lastModifiedBy>
  <cp:revision>4272</cp:revision>
  <cp:lastPrinted>2017-05-17T05:30:00Z</cp:lastPrinted>
  <dcterms:created xsi:type="dcterms:W3CDTF">2006-10-19T09:43:25Z</dcterms:created>
  <dcterms:modified xsi:type="dcterms:W3CDTF">2017-08-21T09:48:47Z</dcterms:modified>
</cp:coreProperties>
</file>